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9"/>
  </p:notesMasterIdLst>
  <p:sldIdLst>
    <p:sldId id="256" r:id="rId3"/>
    <p:sldId id="259" r:id="rId4"/>
    <p:sldId id="260" r:id="rId5"/>
    <p:sldId id="258" r:id="rId6"/>
    <p:sldId id="263" r:id="rId7"/>
    <p:sldId id="262" r:id="rId8"/>
  </p:sldIdLst>
  <p:sldSz cx="512064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" d="100"/>
          <a:sy n="12" d="100"/>
        </p:scale>
        <p:origin x="123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45FAF-257F-4BCB-A75E-45BD6E56DD11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7454-ACC5-4398-8012-25B561A82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34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Arial" panose="020B0604020202020204" pitchFamily="34" charset="0"/>
              <a:buNone/>
            </a:pPr>
            <a:endParaRPr lang="fr-FR" dirty="0" smtClean="0">
              <a:latin typeface="Garamond" panose="02020404030301010803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9827E-D12D-45BE-8B06-B53B720C907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13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buFont typeface="Arial" panose="020B0604020202020204" pitchFamily="34" charset="0"/>
              <a:buNone/>
            </a:pPr>
            <a:endParaRPr lang="fr-FR" dirty="0" smtClean="0">
              <a:latin typeface="Garamond" panose="02020404030301010803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9827E-D12D-45BE-8B06-B53B720C907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5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9827E-D12D-45BE-8B06-B53B720C907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8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 title="Forme numéro de page"/>
          <p:cNvSpPr/>
          <p:nvPr/>
        </p:nvSpPr>
        <p:spPr bwMode="auto">
          <a:xfrm>
            <a:off x="49492847" y="6659542"/>
            <a:ext cx="1713551" cy="458724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3435" y="6402445"/>
            <a:ext cx="29544320" cy="23906204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32339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3439" y="31012383"/>
            <a:ext cx="29544320" cy="3955588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8400" b="0" i="1" baseline="0">
                <a:solidFill>
                  <a:schemeClr val="tx2"/>
                </a:solidFill>
              </a:defRPr>
            </a:lvl1pPr>
            <a:lvl2pPr marL="1920144" indent="0" algn="ctr">
              <a:buNone/>
              <a:defRPr sz="8400"/>
            </a:lvl2pPr>
            <a:lvl3pPr marL="3840288" indent="0" algn="ctr">
              <a:buNone/>
              <a:defRPr sz="7560"/>
            </a:lvl3pPr>
            <a:lvl4pPr marL="5760432" indent="0" algn="ctr">
              <a:buNone/>
              <a:defRPr sz="6720"/>
            </a:lvl4pPr>
            <a:lvl5pPr marL="7680576" indent="0" algn="ctr">
              <a:buNone/>
              <a:defRPr sz="6720"/>
            </a:lvl5pPr>
            <a:lvl6pPr marL="9600720" indent="0" algn="ctr">
              <a:buNone/>
              <a:defRPr sz="6720"/>
            </a:lvl6pPr>
            <a:lvl7pPr marL="11520864" indent="0" algn="ctr">
              <a:buNone/>
              <a:defRPr sz="6720"/>
            </a:lvl7pPr>
            <a:lvl8pPr marL="13441008" indent="0" algn="ctr">
              <a:buNone/>
              <a:defRPr sz="6720"/>
            </a:lvl8pPr>
            <a:lvl9pPr marL="15361152" indent="0" algn="ctr">
              <a:buNone/>
              <a:defRPr sz="672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3435" y="35360869"/>
            <a:ext cx="6705812" cy="2044700"/>
          </a:xfrm>
        </p:spPr>
        <p:txBody>
          <a:bodyPr rtlCol="0"/>
          <a:lstStyle>
            <a:lvl1pPr algn="l">
              <a:defRPr sz="5040">
                <a:solidFill>
                  <a:schemeClr val="tx2"/>
                </a:solidFill>
              </a:defRPr>
            </a:lvl1pPr>
          </a:lstStyle>
          <a:p>
            <a:pPr rtl="0"/>
            <a:fld id="{7984934C-8C6A-4C58-876D-7F55CF8E5146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02484" y="35360869"/>
            <a:ext cx="21515269" cy="2044700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492847" y="7930813"/>
            <a:ext cx="1713551" cy="2044700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2AC27A5A-7290-4DE1-BA94-4BE8A8E57DCF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9" name="Connecteur droit 8" title="Ligne pleine verticale"/>
          <p:cNvCxnSpPr/>
          <p:nvPr/>
        </p:nvCxnSpPr>
        <p:spPr>
          <a:xfrm>
            <a:off x="3250191" y="7040880"/>
            <a:ext cx="0" cy="3136392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4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1762720" y="3584450"/>
            <a:ext cx="26243272" cy="31271195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C62DE5-3A60-46A1-95CD-F0AC9FB5C372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59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6" title="Forme numéro de page"/>
          <p:cNvSpPr/>
          <p:nvPr/>
        </p:nvSpPr>
        <p:spPr bwMode="auto">
          <a:xfrm>
            <a:off x="49492847" y="30131248"/>
            <a:ext cx="1713551" cy="458724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3561215" y="3600414"/>
            <a:ext cx="10276015" cy="26197394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3520440" y="3600424"/>
            <a:ext cx="29696848" cy="26197388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7451988" y="33191938"/>
            <a:ext cx="16022395" cy="2044700"/>
          </a:xfrm>
        </p:spPr>
        <p:txBody>
          <a:bodyPr rtlCol="0"/>
          <a:lstStyle/>
          <a:p>
            <a:pPr rtl="0"/>
            <a:fld id="{CB82277C-AE35-47F5-AEEF-096D580DAE8D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451988" y="35369317"/>
            <a:ext cx="16022395" cy="204470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492847" y="31402519"/>
            <a:ext cx="1713551" cy="2044700"/>
          </a:xfrm>
        </p:spPr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3" name="Connecteur droit 12" title="Ligne pleine horizontale"/>
          <p:cNvCxnSpPr/>
          <p:nvPr/>
        </p:nvCxnSpPr>
        <p:spPr>
          <a:xfrm>
            <a:off x="3" y="34718488"/>
            <a:ext cx="43092047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14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3"/>
            <a:ext cx="43525440" cy="13370560"/>
          </a:xfrm>
        </p:spPr>
        <p:txBody>
          <a:bodyPr anchor="b"/>
          <a:lstStyle>
            <a:lvl1pPr algn="ctr">
              <a:defRPr sz="3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3"/>
            <a:ext cx="38404800" cy="9272267"/>
          </a:xfrm>
        </p:spPr>
        <p:txBody>
          <a:bodyPr/>
          <a:lstStyle>
            <a:lvl1pPr marL="0" indent="0" algn="ctr">
              <a:buNone/>
              <a:defRPr sz="13440"/>
            </a:lvl1pPr>
            <a:lvl2pPr marL="2560320" indent="0" algn="ctr">
              <a:buNone/>
              <a:defRPr sz="11200"/>
            </a:lvl2pPr>
            <a:lvl3pPr marL="5120640" indent="0" algn="ctr">
              <a:buNone/>
              <a:defRPr sz="10080"/>
            </a:lvl3pPr>
            <a:lvl4pPr marL="7680960" indent="0" algn="ctr">
              <a:buNone/>
              <a:defRPr sz="8960"/>
            </a:lvl4pPr>
            <a:lvl5pPr marL="10241280" indent="0" algn="ctr">
              <a:buNone/>
              <a:defRPr sz="8960"/>
            </a:lvl5pPr>
            <a:lvl6pPr marL="12801600" indent="0" algn="ctr">
              <a:buNone/>
              <a:defRPr sz="8960"/>
            </a:lvl6pPr>
            <a:lvl7pPr marL="15361920" indent="0" algn="ctr">
              <a:buNone/>
              <a:defRPr sz="8960"/>
            </a:lvl7pPr>
            <a:lvl8pPr marL="17922240" indent="0" algn="ctr">
              <a:buNone/>
              <a:defRPr sz="8960"/>
            </a:lvl8pPr>
            <a:lvl9pPr marL="20482560" indent="0" algn="ctr">
              <a:buNone/>
              <a:defRPr sz="896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05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49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574541"/>
            <a:ext cx="44165520" cy="15975327"/>
          </a:xfrm>
        </p:spPr>
        <p:txBody>
          <a:bodyPr anchor="b"/>
          <a:lstStyle>
            <a:lvl1pPr>
              <a:defRPr sz="3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5701001"/>
            <a:ext cx="44165520" cy="8401047"/>
          </a:xfrm>
        </p:spPr>
        <p:txBody>
          <a:bodyPr/>
          <a:lstStyle>
            <a:lvl1pPr marL="0" indent="0">
              <a:buNone/>
              <a:defRPr sz="13440">
                <a:solidFill>
                  <a:schemeClr val="tx1"/>
                </a:solidFill>
              </a:defRPr>
            </a:lvl1pPr>
            <a:lvl2pPr marL="256032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9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0"/>
            <a:ext cx="21762720" cy="2436749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0"/>
            <a:ext cx="21762720" cy="2436749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4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8"/>
            <a:ext cx="44165520" cy="742315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9414513"/>
            <a:ext cx="21662704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4028420"/>
            <a:ext cx="21662704" cy="2063369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3"/>
            <a:ext cx="21769390" cy="4613907"/>
          </a:xfrm>
        </p:spPr>
        <p:txBody>
          <a:bodyPr anchor="b"/>
          <a:lstStyle>
            <a:lvl1pPr marL="0" indent="0">
              <a:buNone/>
              <a:defRPr sz="1344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080" b="1"/>
            </a:lvl3pPr>
            <a:lvl4pPr marL="7680960" indent="0">
              <a:buNone/>
              <a:defRPr sz="8960" b="1"/>
            </a:lvl4pPr>
            <a:lvl5pPr marL="10241280" indent="0">
              <a:buNone/>
              <a:defRPr sz="8960" b="1"/>
            </a:lvl5pPr>
            <a:lvl6pPr marL="12801600" indent="0">
              <a:buNone/>
              <a:defRPr sz="8960" b="1"/>
            </a:lvl6pPr>
            <a:lvl7pPr marL="15361920" indent="0">
              <a:buNone/>
              <a:defRPr sz="8960" b="1"/>
            </a:lvl7pPr>
            <a:lvl8pPr marL="17922240" indent="0">
              <a:buNone/>
              <a:defRPr sz="8960" b="1"/>
            </a:lvl8pPr>
            <a:lvl9pPr marL="20482560" indent="0">
              <a:buNone/>
              <a:defRPr sz="896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6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84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9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8"/>
            <a:ext cx="25923240" cy="27292300"/>
          </a:xfrm>
        </p:spPr>
        <p:txBody>
          <a:bodyPr/>
          <a:lstStyle>
            <a:lvl1pPr>
              <a:defRPr sz="17920"/>
            </a:lvl1pPr>
            <a:lvl2pPr>
              <a:defRPr sz="15680"/>
            </a:lvl2pPr>
            <a:lvl3pPr>
              <a:defRPr sz="1344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78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00" y="3134202"/>
            <a:ext cx="16102405" cy="8141554"/>
          </a:xfrm>
        </p:spPr>
        <p:txBody>
          <a:bodyPr rtlCol="0"/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49352E-7FF7-452B-B54E-C41BF9BE510C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114720" y="16269120"/>
            <a:ext cx="16102800" cy="1195488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7" cy="8961120"/>
          </a:xfrm>
        </p:spPr>
        <p:txBody>
          <a:bodyPr anchor="b"/>
          <a:lstStyle>
            <a:lvl1pPr>
              <a:defRPr sz="1792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8"/>
            <a:ext cx="25923240" cy="27292300"/>
          </a:xfrm>
        </p:spPr>
        <p:txBody>
          <a:bodyPr anchor="t"/>
          <a:lstStyle>
            <a:lvl1pPr marL="0" indent="0">
              <a:buNone/>
              <a:defRPr sz="17920"/>
            </a:lvl1pPr>
            <a:lvl2pPr marL="2560320" indent="0">
              <a:buNone/>
              <a:defRPr sz="15680"/>
            </a:lvl2pPr>
            <a:lvl3pPr marL="5120640" indent="0">
              <a:buNone/>
              <a:defRPr sz="1344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0"/>
            <a:ext cx="16515397" cy="21344893"/>
          </a:xfrm>
        </p:spPr>
        <p:txBody>
          <a:bodyPr/>
          <a:lstStyle>
            <a:lvl1pPr marL="0" indent="0">
              <a:buNone/>
              <a:defRPr sz="8960"/>
            </a:lvl1pPr>
            <a:lvl2pPr marL="2560320" indent="0">
              <a:buNone/>
              <a:defRPr sz="7840"/>
            </a:lvl2pPr>
            <a:lvl3pPr marL="5120640" indent="0">
              <a:buNone/>
              <a:defRPr sz="6720"/>
            </a:lvl3pPr>
            <a:lvl4pPr marL="7680960" indent="0">
              <a:buNone/>
              <a:defRPr sz="5600"/>
            </a:lvl4pPr>
            <a:lvl5pPr marL="10241280" indent="0">
              <a:buNone/>
              <a:defRPr sz="5600"/>
            </a:lvl5pPr>
            <a:lvl6pPr marL="12801600" indent="0">
              <a:buNone/>
              <a:defRPr sz="5600"/>
            </a:lvl6pPr>
            <a:lvl7pPr marL="15361920" indent="0">
              <a:buNone/>
              <a:defRPr sz="5600"/>
            </a:lvl7pPr>
            <a:lvl8pPr marL="17922240" indent="0">
              <a:buNone/>
              <a:defRPr sz="5600"/>
            </a:lvl8pPr>
            <a:lvl9pPr marL="20482560" indent="0">
              <a:buNone/>
              <a:defRPr sz="56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2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2044700"/>
            <a:ext cx="11041380" cy="3254629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2044700"/>
            <a:ext cx="32484060" cy="3254629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5449-2BDB-415C-936B-1B6E96C5E43D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3931-5183-46B3-8983-F7621C167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9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 title="Forme numéro de page"/>
          <p:cNvSpPr/>
          <p:nvPr/>
        </p:nvSpPr>
        <p:spPr bwMode="auto">
          <a:xfrm>
            <a:off x="49492847" y="7804989"/>
            <a:ext cx="1713551" cy="458724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80229" y="14401648"/>
            <a:ext cx="34845947" cy="18402457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32339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180229" y="7804989"/>
            <a:ext cx="35286003" cy="458724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8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920144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288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432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576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0864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008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152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720411" y="35360863"/>
            <a:ext cx="6705812" cy="2044700"/>
          </a:xfrm>
        </p:spPr>
        <p:txBody>
          <a:bodyPr rtlCol="0"/>
          <a:lstStyle>
            <a:lvl1pPr>
              <a:defRPr sz="504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953B8D2-2274-4B71-9789-CB239A37F949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180228" y="35360869"/>
            <a:ext cx="27216949" cy="2044700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492847" y="9076261"/>
            <a:ext cx="1713551" cy="204470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AC27A5A-7290-4DE1-BA94-4BE8A8E57DCF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0" name="Connecteur droit 9" title="Ligne pleine horizontale"/>
          <p:cNvCxnSpPr/>
          <p:nvPr/>
        </p:nvCxnSpPr>
        <p:spPr>
          <a:xfrm flipH="1">
            <a:off x="6" y="34597735"/>
            <a:ext cx="43026169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6020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1762720" y="3027517"/>
            <a:ext cx="26243280" cy="139380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1762720" y="20789817"/>
            <a:ext cx="26243280" cy="1390047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F2CFBE-B7EF-43AD-9E6E-771E84DCAD81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580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01" y="3123592"/>
            <a:ext cx="16091611" cy="27753869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1762722" y="3125164"/>
            <a:ext cx="26230479" cy="512064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008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920144" indent="0">
              <a:buNone/>
              <a:defRPr sz="8400" b="1"/>
            </a:lvl2pPr>
            <a:lvl3pPr marL="3840288" indent="0">
              <a:buNone/>
              <a:defRPr sz="7560" b="1"/>
            </a:lvl3pPr>
            <a:lvl4pPr marL="5760432" indent="0">
              <a:buNone/>
              <a:defRPr sz="6720" b="1"/>
            </a:lvl4pPr>
            <a:lvl5pPr marL="7680576" indent="0">
              <a:buNone/>
              <a:defRPr sz="6720" b="1"/>
            </a:lvl5pPr>
            <a:lvl6pPr marL="9600720" indent="0">
              <a:buNone/>
              <a:defRPr sz="6720" b="1"/>
            </a:lvl6pPr>
            <a:lvl7pPr marL="11520864" indent="0">
              <a:buNone/>
              <a:defRPr sz="6720" b="1"/>
            </a:lvl7pPr>
            <a:lvl8pPr marL="13441008" indent="0">
              <a:buNone/>
              <a:defRPr sz="6720" b="1"/>
            </a:lvl8pPr>
            <a:lvl9pPr marL="15361152" indent="0">
              <a:buNone/>
              <a:defRPr sz="672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1762722" y="8549360"/>
            <a:ext cx="26230479" cy="983162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21762720" y="20724626"/>
            <a:ext cx="26243280" cy="5120640"/>
          </a:xfrm>
        </p:spPr>
        <p:txBody>
          <a:bodyPr rtlCol="0" anchor="b">
            <a:normAutofit/>
          </a:bodyPr>
          <a:lstStyle>
            <a:lvl1pPr marL="0" indent="0">
              <a:buNone/>
              <a:defRPr sz="1008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920144" indent="0">
              <a:buNone/>
              <a:defRPr sz="8400" b="1"/>
            </a:lvl2pPr>
            <a:lvl3pPr marL="3840288" indent="0">
              <a:buNone/>
              <a:defRPr sz="7560" b="1"/>
            </a:lvl3pPr>
            <a:lvl4pPr marL="5760432" indent="0">
              <a:buNone/>
              <a:defRPr sz="6720" b="1"/>
            </a:lvl4pPr>
            <a:lvl5pPr marL="7680576" indent="0">
              <a:buNone/>
              <a:defRPr sz="6720" b="1"/>
            </a:lvl5pPr>
            <a:lvl6pPr marL="9600720" indent="0">
              <a:buNone/>
              <a:defRPr sz="6720" b="1"/>
            </a:lvl6pPr>
            <a:lvl7pPr marL="11520864" indent="0">
              <a:buNone/>
              <a:defRPr sz="6720" b="1"/>
            </a:lvl7pPr>
            <a:lvl8pPr marL="13441008" indent="0">
              <a:buNone/>
              <a:defRPr sz="6720" b="1"/>
            </a:lvl8pPr>
            <a:lvl9pPr marL="15361152" indent="0">
              <a:buNone/>
              <a:defRPr sz="672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21762722" y="26148821"/>
            <a:ext cx="26230479" cy="983162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EA2E09-560D-44C8-AAD6-5C58C5B93629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827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3BABB-134D-4B29-A9C6-DE151E2EB33B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976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FE28D1-5C30-42DC-A82B-13EB79435D0E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5799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01" y="3110685"/>
            <a:ext cx="16122859" cy="10757723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16799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1762720" y="3159223"/>
            <a:ext cx="26243280" cy="31486806"/>
          </a:xfrm>
        </p:spPr>
        <p:txBody>
          <a:bodyPr rtlCol="0"/>
          <a:lstStyle>
            <a:lvl1pPr>
              <a:lnSpc>
                <a:spcPct val="112000"/>
              </a:lnSpc>
              <a:defRPr sz="8400"/>
            </a:lvl1pPr>
            <a:lvl2pPr>
              <a:lnSpc>
                <a:spcPct val="112000"/>
              </a:lnSpc>
              <a:defRPr sz="7560"/>
            </a:lvl2pPr>
            <a:lvl3pPr>
              <a:lnSpc>
                <a:spcPct val="112000"/>
              </a:lnSpc>
              <a:defRPr sz="6720"/>
            </a:lvl3pPr>
            <a:lvl4pPr>
              <a:lnSpc>
                <a:spcPct val="112000"/>
              </a:lnSpc>
              <a:defRPr sz="5880"/>
            </a:lvl4pPr>
            <a:lvl5pPr>
              <a:lnSpc>
                <a:spcPct val="112000"/>
              </a:lnSpc>
              <a:defRPr sz="5880"/>
            </a:lvl5pPr>
            <a:lvl6pPr>
              <a:defRPr sz="5880"/>
            </a:lvl6pPr>
            <a:lvl7pPr>
              <a:defRPr sz="5880"/>
            </a:lvl7pPr>
            <a:lvl8pPr>
              <a:defRPr sz="5880"/>
            </a:lvl8pPr>
            <a:lvl9pPr>
              <a:defRPr sz="588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200401" y="14680472"/>
            <a:ext cx="16122859" cy="1814140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6720"/>
            </a:lvl1pPr>
            <a:lvl2pPr marL="1920144" indent="0">
              <a:buNone/>
              <a:defRPr sz="5880"/>
            </a:lvl2pPr>
            <a:lvl3pPr marL="3840288" indent="0">
              <a:buNone/>
              <a:defRPr sz="5040"/>
            </a:lvl3pPr>
            <a:lvl4pPr marL="5760432" indent="0">
              <a:buNone/>
              <a:defRPr sz="4200"/>
            </a:lvl4pPr>
            <a:lvl5pPr marL="7680576" indent="0">
              <a:buNone/>
              <a:defRPr sz="4200"/>
            </a:lvl5pPr>
            <a:lvl6pPr marL="9600720" indent="0">
              <a:buNone/>
              <a:defRPr sz="4200"/>
            </a:lvl6pPr>
            <a:lvl7pPr marL="11520864" indent="0">
              <a:buNone/>
              <a:defRPr sz="4200"/>
            </a:lvl7pPr>
            <a:lvl8pPr marL="13441008" indent="0">
              <a:buNone/>
              <a:defRPr sz="4200"/>
            </a:lvl8pPr>
            <a:lvl9pPr marL="15361152" indent="0">
              <a:buNone/>
              <a:defRPr sz="4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E8EE9-B8BF-4AFA-AA55-6D5F30797FBA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0323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7599" y="3120666"/>
            <a:ext cx="16130016" cy="10747738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16799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082760" y="3"/>
            <a:ext cx="25923240" cy="38404794"/>
          </a:xfrm>
        </p:spPr>
        <p:txBody>
          <a:bodyPr rtlCol="0" anchor="t"/>
          <a:lstStyle>
            <a:lvl1pPr marL="0" indent="0">
              <a:buNone/>
              <a:defRPr sz="13440"/>
            </a:lvl1pPr>
            <a:lvl2pPr marL="1920144" indent="0">
              <a:buNone/>
              <a:defRPr sz="11759"/>
            </a:lvl2pPr>
            <a:lvl3pPr marL="3840288" indent="0">
              <a:buNone/>
              <a:defRPr sz="10080"/>
            </a:lvl3pPr>
            <a:lvl4pPr marL="5760432" indent="0">
              <a:buNone/>
              <a:defRPr sz="8400"/>
            </a:lvl4pPr>
            <a:lvl5pPr marL="7680576" indent="0">
              <a:buNone/>
              <a:defRPr sz="8400"/>
            </a:lvl5pPr>
            <a:lvl6pPr marL="9600720" indent="0">
              <a:buNone/>
              <a:defRPr sz="8400"/>
            </a:lvl6pPr>
            <a:lvl7pPr marL="11520864" indent="0">
              <a:buNone/>
              <a:defRPr sz="8400"/>
            </a:lvl7pPr>
            <a:lvl8pPr marL="13441008" indent="0">
              <a:buNone/>
              <a:defRPr sz="8400"/>
            </a:lvl8pPr>
            <a:lvl9pPr marL="15361152" indent="0">
              <a:buNone/>
              <a:defRPr sz="84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187599" y="14680467"/>
            <a:ext cx="16130016" cy="18127066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6720"/>
            </a:lvl1pPr>
            <a:lvl2pPr marL="1920144" indent="0">
              <a:buNone/>
              <a:defRPr sz="5880"/>
            </a:lvl2pPr>
            <a:lvl3pPr marL="3840288" indent="0">
              <a:buNone/>
              <a:defRPr sz="5040"/>
            </a:lvl3pPr>
            <a:lvl4pPr marL="5760432" indent="0">
              <a:buNone/>
              <a:defRPr sz="4200"/>
            </a:lvl4pPr>
            <a:lvl5pPr marL="7680576" indent="0">
              <a:buNone/>
              <a:defRPr sz="4200"/>
            </a:lvl5pPr>
            <a:lvl6pPr marL="9600720" indent="0">
              <a:buNone/>
              <a:defRPr sz="4200"/>
            </a:lvl6pPr>
            <a:lvl7pPr marL="11520864" indent="0">
              <a:buNone/>
              <a:defRPr sz="4200"/>
            </a:lvl7pPr>
            <a:lvl8pPr marL="13441008" indent="0">
              <a:buNone/>
              <a:defRPr sz="4200"/>
            </a:lvl8pPr>
            <a:lvl9pPr marL="15361152" indent="0">
              <a:buNone/>
              <a:defRPr sz="4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78879B-41D7-4071-A207-BA9F17C930EC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C27A5A-7290-4DE1-BA94-4BE8A8E57DC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997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6" title="Forme numéro de page"/>
          <p:cNvSpPr/>
          <p:nvPr/>
        </p:nvSpPr>
        <p:spPr bwMode="auto">
          <a:xfrm>
            <a:off x="49492847" y="30131248"/>
            <a:ext cx="1713551" cy="458724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00400" y="3134199"/>
            <a:ext cx="16102405" cy="27733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762720" y="3186771"/>
            <a:ext cx="26243272" cy="3166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00405" y="33208339"/>
            <a:ext cx="16022395" cy="20447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93F48B07-19CB-4820-8030-D53599D52048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00405" y="35360869"/>
            <a:ext cx="16022395" cy="20447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04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492847" y="31402519"/>
            <a:ext cx="1713551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2AC27A5A-7290-4DE1-BA94-4BE8A8E57DCF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0" name="Connecteur droit 9" title="Ligne pleine horizontale"/>
          <p:cNvCxnSpPr/>
          <p:nvPr/>
        </p:nvCxnSpPr>
        <p:spPr>
          <a:xfrm>
            <a:off x="0" y="34718488"/>
            <a:ext cx="1888236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r" defTabSz="3840288" rtl="0" eaLnBrk="1" latinLnBrk="0" hangingPunct="1">
        <a:lnSpc>
          <a:spcPct val="90000"/>
        </a:lnSpc>
        <a:spcBef>
          <a:spcPct val="0"/>
        </a:spcBef>
        <a:buNone/>
        <a:defRPr sz="20999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190490" indent="-1190490" algn="l" defTabSz="3840288" rtl="0" eaLnBrk="1" latinLnBrk="0" hangingPunct="1">
        <a:lnSpc>
          <a:spcPct val="112000"/>
        </a:lnSpc>
        <a:spcBef>
          <a:spcPts val="3780"/>
        </a:spcBef>
        <a:buFont typeface="Arial" panose="020B0604020202020204" pitchFamily="34" charset="0"/>
        <a:buChar char="•"/>
        <a:defRPr sz="8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80216" indent="-1190490" algn="l" defTabSz="3840288" rtl="0" eaLnBrk="1" latinLnBrk="0" hangingPunct="1">
        <a:lnSpc>
          <a:spcPct val="112000"/>
        </a:lnSpc>
        <a:spcBef>
          <a:spcPts val="3780"/>
        </a:spcBef>
        <a:buFont typeface="Corbel" panose="020B0503020204020204" pitchFamily="34" charset="0"/>
        <a:buChar char="–"/>
        <a:defRPr sz="756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800360" indent="-1190490" algn="l" defTabSz="3840288" rtl="0" eaLnBrk="1" latinLnBrk="0" hangingPunct="1">
        <a:lnSpc>
          <a:spcPct val="112000"/>
        </a:lnSpc>
        <a:spcBef>
          <a:spcPts val="3780"/>
        </a:spcBef>
        <a:buFont typeface="Arial" panose="020B0604020202020204" pitchFamily="34" charset="0"/>
        <a:buChar char="•"/>
        <a:defRPr sz="672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720504" indent="-1190490" algn="l" defTabSz="3840288" rtl="0" eaLnBrk="1" latinLnBrk="0" hangingPunct="1">
        <a:lnSpc>
          <a:spcPct val="112000"/>
        </a:lnSpc>
        <a:spcBef>
          <a:spcPts val="3780"/>
        </a:spcBef>
        <a:buFont typeface="Corbel" panose="020B0503020204020204" pitchFamily="34" charset="0"/>
        <a:buChar char="–"/>
        <a:defRPr sz="588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640648" indent="-1190490" algn="l" defTabSz="3840288" rtl="0" eaLnBrk="1" latinLnBrk="0" hangingPunct="1">
        <a:lnSpc>
          <a:spcPct val="112000"/>
        </a:lnSpc>
        <a:spcBef>
          <a:spcPts val="3780"/>
        </a:spcBef>
        <a:buFont typeface="Arial" panose="020B0604020202020204" pitchFamily="34" charset="0"/>
        <a:buChar char="•"/>
        <a:defRPr sz="588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0560792" indent="-1190490" algn="l" defTabSz="3840288" rtl="0" eaLnBrk="1" latinLnBrk="0" hangingPunct="1">
        <a:lnSpc>
          <a:spcPct val="112000"/>
        </a:lnSpc>
        <a:spcBef>
          <a:spcPts val="5460"/>
        </a:spcBef>
        <a:buFont typeface="Corbel" panose="020B0503020204020204" pitchFamily="34" charset="0"/>
        <a:buChar char="–"/>
        <a:defRPr sz="58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2480936" indent="-1190490" algn="l" defTabSz="3840288" rtl="0" eaLnBrk="1" latinLnBrk="0" hangingPunct="1">
        <a:lnSpc>
          <a:spcPct val="112000"/>
        </a:lnSpc>
        <a:spcBef>
          <a:spcPts val="5460"/>
        </a:spcBef>
        <a:buFont typeface="Arial" panose="020B0604020202020204" pitchFamily="34" charset="0"/>
        <a:buChar char="•"/>
        <a:defRPr sz="588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4401080" indent="-1190490" algn="l" defTabSz="3840288" rtl="0" eaLnBrk="1" latinLnBrk="0" hangingPunct="1">
        <a:lnSpc>
          <a:spcPct val="112000"/>
        </a:lnSpc>
        <a:spcBef>
          <a:spcPts val="5460"/>
        </a:spcBef>
        <a:buFont typeface="Corbel" panose="020B0503020204020204" pitchFamily="34" charset="0"/>
        <a:buChar char="–"/>
        <a:defRPr sz="58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6321224" indent="-1190490" algn="l" defTabSz="3840288" rtl="0" eaLnBrk="1" latinLnBrk="0" hangingPunct="1">
        <a:lnSpc>
          <a:spcPct val="112000"/>
        </a:lnSpc>
        <a:spcBef>
          <a:spcPts val="5460"/>
        </a:spcBef>
        <a:buFont typeface="Arial" panose="020B0604020202020204" pitchFamily="34" charset="0"/>
        <a:buChar char="•"/>
        <a:defRPr sz="588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44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288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432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576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0720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864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008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152" algn="l" defTabSz="3840288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pos="7200" userDrawn="1">
          <p15:clr>
            <a:srgbClr val="F26B43"/>
          </p15:clr>
        </p15:guide>
        <p15:guide id="5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8"/>
            <a:ext cx="441655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0"/>
            <a:ext cx="441655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3F48B07-19CB-4820-8030-D53599D52048}" type="datetime1">
              <a:rPr lang="fr-FR" noProof="0" smtClean="0"/>
              <a:t>26/10/2022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8"/>
            <a:ext cx="172821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8"/>
            <a:ext cx="115214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C27A5A-7290-4DE1-BA94-4BE8A8E57DCF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7910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5120640" rtl="0" eaLnBrk="1" latinLnBrk="0" hangingPunct="1">
        <a:lnSpc>
          <a:spcPct val="90000"/>
        </a:lnSpc>
        <a:spcBef>
          <a:spcPct val="0"/>
        </a:spcBef>
        <a:buNone/>
        <a:defRPr sz="2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160" indent="-1280160" algn="l" defTabSz="5120640" rtl="0" eaLnBrk="1" latinLnBrk="0" hangingPunct="1">
        <a:lnSpc>
          <a:spcPct val="90000"/>
        </a:lnSpc>
        <a:spcBef>
          <a:spcPts val="5600"/>
        </a:spcBef>
        <a:buFont typeface="Arial" panose="020B0604020202020204" pitchFamily="34" charset="0"/>
        <a:buChar char="•"/>
        <a:defRPr sz="1568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4398" y="-4267200"/>
            <a:ext cx="34137600" cy="51206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74" y="4267201"/>
            <a:ext cx="46463053" cy="17931835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371674" y="484095"/>
            <a:ext cx="46463053" cy="3783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71673" y="1590818"/>
            <a:ext cx="464630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0" b="1" dirty="0">
                <a:latin typeface="Garamond" panose="02020404030301010803" pitchFamily="18" charset="0"/>
              </a:rPr>
              <a:t>Quand l’informatique et la sociologie collaborent</a:t>
            </a:r>
          </a:p>
          <a:p>
            <a:pPr algn="ctr"/>
            <a:r>
              <a:rPr lang="fr-FR" sz="17000" b="1" dirty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Les traces numériques </a:t>
            </a:r>
            <a:r>
              <a:rPr lang="fr-FR" sz="17000" b="1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</a:rPr>
              <a:t>témoignent</a:t>
            </a:r>
            <a:endParaRPr lang="fr-FR" sz="17000" b="1" dirty="0">
              <a:solidFill>
                <a:schemeClr val="bg1">
                  <a:lumMod val="8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197409" y="23176890"/>
            <a:ext cx="29637317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0" b="1" dirty="0">
                <a:latin typeface="Garamond" panose="02020404030301010803" pitchFamily="18" charset="0"/>
              </a:rPr>
              <a:t>Un</a:t>
            </a:r>
            <a:r>
              <a:rPr lang="fr-FR" sz="10000" b="1" dirty="0">
                <a:latin typeface="Garamond" panose="02020404030301010803" pitchFamily="18" charset="0"/>
              </a:rPr>
              <a:t>e collaboration fondée sur :</a:t>
            </a:r>
          </a:p>
          <a:p>
            <a:pPr marL="1142943" indent="-1142943" algn="just">
              <a:buFont typeface="Wingdings" panose="05000000000000000000" pitchFamily="2" charset="2"/>
              <a:buChar char="§"/>
            </a:pPr>
            <a:r>
              <a:rPr lang="fr-FR" sz="10000" dirty="0">
                <a:latin typeface="Garamond" panose="02020404030301010803" pitchFamily="18" charset="0"/>
              </a:rPr>
              <a:t>La </a:t>
            </a:r>
            <a:r>
              <a:rPr lang="fr-FR" sz="10000" dirty="0" err="1">
                <a:latin typeface="Garamond" panose="02020404030301010803" pitchFamily="18" charset="0"/>
              </a:rPr>
              <a:t>co</a:t>
            </a:r>
            <a:r>
              <a:rPr lang="fr-FR" sz="10000" dirty="0">
                <a:latin typeface="Garamond" panose="02020404030301010803" pitchFamily="18" charset="0"/>
              </a:rPr>
              <a:t>-construction d’une enquête au plus proche </a:t>
            </a:r>
            <a:r>
              <a:rPr lang="fr-FR" sz="10000" dirty="0" smtClean="0">
                <a:latin typeface="Garamond" panose="02020404030301010803" pitchFamily="18" charset="0"/>
              </a:rPr>
              <a:t>des pratiques des consommateurs de produits dits sains et durables.</a:t>
            </a:r>
            <a:endParaRPr lang="fr-FR" sz="10000" dirty="0">
              <a:latin typeface="Garamond" panose="02020404030301010803" pitchFamily="18" charset="0"/>
            </a:endParaRPr>
          </a:p>
          <a:p>
            <a:pPr marL="1142943" indent="-1142943" algn="just">
              <a:buFont typeface="Wingdings" panose="05000000000000000000" pitchFamily="2" charset="2"/>
              <a:buChar char="§"/>
            </a:pPr>
            <a:r>
              <a:rPr lang="fr-FR" sz="10000" dirty="0">
                <a:latin typeface="Garamond" panose="02020404030301010803" pitchFamily="18" charset="0"/>
              </a:rPr>
              <a:t>La mutualisation des ressources et </a:t>
            </a:r>
            <a:r>
              <a:rPr lang="fr-FR" sz="10000" dirty="0" smtClean="0">
                <a:latin typeface="Garamond" panose="02020404030301010803" pitchFamily="18" charset="0"/>
              </a:rPr>
              <a:t>expertises.</a:t>
            </a:r>
            <a:endParaRPr lang="fr-FR" sz="10000" dirty="0">
              <a:latin typeface="Garamond" panose="02020404030301010803" pitchFamily="18" charset="0"/>
            </a:endParaRPr>
          </a:p>
          <a:p>
            <a:pPr marL="1142943" indent="-1142943" algn="just">
              <a:buFont typeface="Wingdings" panose="05000000000000000000" pitchFamily="2" charset="2"/>
              <a:buChar char="§"/>
            </a:pPr>
            <a:r>
              <a:rPr lang="fr-FR" sz="10000" dirty="0">
                <a:latin typeface="Garamond" panose="02020404030301010803" pitchFamily="18" charset="0"/>
              </a:rPr>
              <a:t>Un usage éthique des </a:t>
            </a:r>
            <a:r>
              <a:rPr lang="fr-FR" sz="10000" dirty="0" smtClean="0">
                <a:latin typeface="Garamond" panose="02020404030301010803" pitchFamily="18" charset="0"/>
              </a:rPr>
              <a:t>ressources.</a:t>
            </a:r>
            <a:endParaRPr lang="fr-FR" sz="10000" dirty="0">
              <a:latin typeface="Garamond" panose="02020404030301010803" pitchFamily="18" charset="0"/>
            </a:endParaRPr>
          </a:p>
          <a:p>
            <a:pPr marL="1142943" indent="-1142943" algn="just">
              <a:buFont typeface="Wingdings" panose="05000000000000000000" pitchFamily="2" charset="2"/>
              <a:buChar char="§"/>
            </a:pPr>
            <a:r>
              <a:rPr lang="fr-FR" sz="10000" dirty="0">
                <a:latin typeface="Garamond" panose="02020404030301010803" pitchFamily="18" charset="0"/>
              </a:rPr>
              <a:t>Une approche </a:t>
            </a:r>
            <a:r>
              <a:rPr lang="fr-FR" sz="10000" dirty="0" smtClean="0">
                <a:latin typeface="Garamond" panose="02020404030301010803" pitchFamily="18" charset="0"/>
              </a:rPr>
              <a:t>écologique :</a:t>
            </a:r>
          </a:p>
          <a:p>
            <a:pPr marL="3886143" lvl="6" indent="-1142943" algn="just">
              <a:buFont typeface="Wingdings" panose="05000000000000000000" pitchFamily="2" charset="2"/>
              <a:buChar char="§"/>
            </a:pPr>
            <a:r>
              <a:rPr lang="fr-FR" sz="10000" dirty="0">
                <a:latin typeface="Garamond" panose="02020404030301010803" pitchFamily="18" charset="0"/>
              </a:rPr>
              <a:t>a</a:t>
            </a:r>
            <a:r>
              <a:rPr lang="fr-FR" sz="10000" dirty="0" smtClean="0">
                <a:latin typeface="Garamond" panose="02020404030301010803" pitchFamily="18" charset="0"/>
              </a:rPr>
              <a:t>u </a:t>
            </a:r>
            <a:r>
              <a:rPr lang="fr-FR" sz="10000" dirty="0">
                <a:latin typeface="Garamond" panose="02020404030301010803" pitchFamily="18" charset="0"/>
              </a:rPr>
              <a:t>sens de son usage des </a:t>
            </a:r>
            <a:r>
              <a:rPr lang="fr-FR" sz="10000" dirty="0" smtClean="0">
                <a:latin typeface="Garamond" panose="02020404030301010803" pitchFamily="18" charset="0"/>
              </a:rPr>
              <a:t>ressources ;</a:t>
            </a:r>
          </a:p>
          <a:p>
            <a:pPr marL="3886143" lvl="6" indent="-1142943" algn="just">
              <a:buFont typeface="Wingdings" panose="05000000000000000000" pitchFamily="2" charset="2"/>
              <a:buChar char="§"/>
            </a:pPr>
            <a:r>
              <a:rPr lang="fr-FR" sz="10000" dirty="0">
                <a:latin typeface="Garamond" panose="02020404030301010803" pitchFamily="18" charset="0"/>
              </a:rPr>
              <a:t>a</a:t>
            </a:r>
            <a:r>
              <a:rPr lang="fr-FR" sz="10000" dirty="0" smtClean="0">
                <a:latin typeface="Garamond" panose="02020404030301010803" pitchFamily="18" charset="0"/>
              </a:rPr>
              <a:t>u sens de </a:t>
            </a:r>
            <a:r>
              <a:rPr lang="fr-FR" sz="10000" dirty="0">
                <a:latin typeface="Garamond" panose="02020404030301010803" pitchFamily="18" charset="0"/>
              </a:rPr>
              <a:t>ses objectifs </a:t>
            </a:r>
            <a:r>
              <a:rPr lang="fr-FR" sz="10000" dirty="0" smtClean="0">
                <a:latin typeface="Garamond" panose="02020404030301010803" pitchFamily="18" charset="0"/>
              </a:rPr>
              <a:t>scientifiques.</a:t>
            </a:r>
            <a:endParaRPr lang="fr-FR" sz="10000" dirty="0">
              <a:latin typeface="Garamond" panose="020204040303010108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21" y="20003035"/>
            <a:ext cx="4069535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fr-FR" sz="20159" i="0" dirty="0">
                <a:solidFill>
                  <a:schemeClr val="bg1"/>
                </a:solidFill>
                <a:latin typeface="Garamond" panose="02020404030301010803" pitchFamily="18" charset="0"/>
                <a:cs typeface="Calibri"/>
              </a:rPr>
              <a:t>Les projets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fr-FR" sz="10000" dirty="0" err="1">
                <a:latin typeface="Garamond" panose="02020404030301010803" pitchFamily="18" charset="0"/>
              </a:rPr>
              <a:t>NA’Stras</a:t>
            </a:r>
            <a:r>
              <a:rPr lang="fr-FR" sz="10000" dirty="0">
                <a:latin typeface="Garamond" panose="02020404030301010803" pitchFamily="18" charset="0"/>
              </a:rPr>
              <a:t> et </a:t>
            </a:r>
            <a:r>
              <a:rPr lang="fr-FR" sz="10000" dirty="0" err="1">
                <a:latin typeface="Garamond" panose="02020404030301010803" pitchFamily="18" charset="0"/>
              </a:rPr>
              <a:t>Phyt’Info</a:t>
            </a:r>
            <a:r>
              <a:rPr lang="fr-FR" sz="10000" dirty="0">
                <a:latin typeface="Garamond" panose="02020404030301010803" pitchFamily="18" charset="0"/>
              </a:rPr>
              <a:t>, une question commune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0000" b="1" dirty="0">
                <a:latin typeface="Garamond" panose="02020404030301010803" pitchFamily="18" charset="0"/>
              </a:rPr>
              <a:t>Les outils numériques comme facilitateurs des relations entre producteurs et consommateurs </a:t>
            </a:r>
            <a:r>
              <a:rPr lang="fr-FR" sz="10000" dirty="0">
                <a:latin typeface="Garamond" panose="02020404030301010803" pitchFamily="18" charset="0"/>
              </a:rPr>
              <a:t>(de produits dits sains, durables, locaux, et les consommateurs)</a:t>
            </a:r>
            <a:r>
              <a:rPr lang="fr-FR" sz="10000" b="1" dirty="0">
                <a:latin typeface="Garamond" panose="02020404030301010803" pitchFamily="18" charset="0"/>
              </a:rPr>
              <a:t> ?</a:t>
            </a:r>
          </a:p>
          <a:p>
            <a:pPr marL="1190490" lvl="1" algn="just">
              <a:buFont typeface="Arial" panose="020B0604020202020204" pitchFamily="34" charset="0"/>
              <a:buChar char="•"/>
            </a:pPr>
            <a:r>
              <a:rPr lang="fr-FR" sz="10000" dirty="0">
                <a:latin typeface="Garamond" panose="02020404030301010803" pitchFamily="18" charset="0"/>
              </a:rPr>
              <a:t>Le projet </a:t>
            </a:r>
            <a:r>
              <a:rPr lang="fr-FR" sz="10000" dirty="0" err="1">
                <a:latin typeface="Garamond" panose="02020404030301010803" pitchFamily="18" charset="0"/>
              </a:rPr>
              <a:t>NA’Stras</a:t>
            </a:r>
            <a:r>
              <a:rPr lang="fr-FR" sz="10000" dirty="0">
                <a:latin typeface="Garamond" panose="02020404030301010803" pitchFamily="18" charset="0"/>
              </a:rPr>
              <a:t>, une focale exercée sur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0000" dirty="0">
                <a:latin typeface="Garamond" panose="02020404030301010803" pitchFamily="18" charset="0"/>
              </a:rPr>
              <a:t>L</a:t>
            </a:r>
            <a:r>
              <a:rPr lang="fr-FR" sz="10000" b="1" dirty="0">
                <a:latin typeface="Garamond" panose="02020404030301010803" pitchFamily="18" charset="0"/>
              </a:rPr>
              <a:t>a définition de la qualité alimentaire, </a:t>
            </a:r>
            <a:r>
              <a:rPr lang="fr-FR" sz="10000" dirty="0">
                <a:latin typeface="Garamond" panose="02020404030301010803" pitchFamily="18" charset="0"/>
              </a:rPr>
              <a:t>le fait qu’un produit soit considéré comme « bon », est une construction à laquelle participe une pluralité d’acteurs.</a:t>
            </a:r>
          </a:p>
          <a:p>
            <a:pPr algn="just"/>
            <a:r>
              <a:rPr lang="fr-FR" sz="10000" dirty="0">
                <a:latin typeface="Garamond" panose="02020404030301010803" pitchFamily="18" charset="0"/>
              </a:rPr>
              <a:t>Le projet </a:t>
            </a:r>
            <a:r>
              <a:rPr lang="fr-FR" sz="10000" dirty="0" err="1">
                <a:latin typeface="Garamond" panose="02020404030301010803" pitchFamily="18" charset="0"/>
              </a:rPr>
              <a:t>Phyt’Info</a:t>
            </a:r>
            <a:r>
              <a:rPr lang="fr-FR" sz="10000" dirty="0">
                <a:latin typeface="Garamond" panose="02020404030301010803" pitchFamily="18" charset="0"/>
              </a:rPr>
              <a:t>, une focale exercée sur les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0000" dirty="0">
                <a:latin typeface="Garamond" panose="02020404030301010803" pitchFamily="18" charset="0"/>
              </a:rPr>
              <a:t>Verrouillages sociotechniques, soit des contraintes , </a:t>
            </a:r>
            <a:r>
              <a:rPr lang="fr-FR" sz="10000" b="1" dirty="0">
                <a:latin typeface="Garamond" panose="02020404030301010803" pitchFamily="18" charset="0"/>
              </a:rPr>
              <a:t>blocages qui entravent une transition écologique souhaitée, </a:t>
            </a:r>
            <a:r>
              <a:rPr lang="fr-FR" sz="10000" dirty="0">
                <a:latin typeface="Garamond" panose="02020404030301010803" pitchFamily="18" charset="0"/>
              </a:rPr>
              <a:t>et plus exactement ici la </a:t>
            </a:r>
            <a:r>
              <a:rPr lang="fr-FR" sz="10000" b="1" dirty="0">
                <a:latin typeface="Garamond" panose="02020404030301010803" pitchFamily="18" charset="0"/>
              </a:rPr>
              <a:t>réduction de l’usage des pesticides.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solidFill>
            <a:srgbClr val="5498DD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0080" dirty="0">
                <a:latin typeface="Garamond" panose="02020404030301010803" pitchFamily="18" charset="0"/>
                <a:cs typeface="Calibri" panose="020F0502020204030204" pitchFamily="34" charset="0"/>
              </a:rPr>
              <a:t>Éléments de cadrage</a:t>
            </a:r>
          </a:p>
          <a:p>
            <a:pPr marL="0" indent="0" algn="ctr">
              <a:buNone/>
            </a:pPr>
            <a:r>
              <a:rPr lang="fr-FR" sz="10080" dirty="0">
                <a:latin typeface="Garamond" panose="02020404030301010803" pitchFamily="18" charset="0"/>
                <a:cs typeface="Calibri" panose="020F0502020204030204" pitchFamily="34" charset="0"/>
              </a:rPr>
              <a:t>Projet </a:t>
            </a:r>
            <a:r>
              <a:rPr lang="fr-FR" sz="10080" dirty="0" err="1">
                <a:latin typeface="Garamond" panose="02020404030301010803" pitchFamily="18" charset="0"/>
                <a:cs typeface="Calibri" panose="020F0502020204030204" pitchFamily="34" charset="0"/>
              </a:rPr>
              <a:t>NA’Stras</a:t>
            </a:r>
            <a:r>
              <a:rPr lang="fr-FR" sz="10080" dirty="0">
                <a:latin typeface="Garamond" panose="02020404030301010803" pitchFamily="18" charset="0"/>
                <a:cs typeface="Calibri" panose="020F0502020204030204" pitchFamily="34" charset="0"/>
              </a:rPr>
              <a:t> (sciences participatives</a:t>
            </a:r>
          </a:p>
          <a:p>
            <a:pPr marL="0" indent="0" algn="ctr">
              <a:buNone/>
            </a:pPr>
            <a:r>
              <a:rPr lang="fr-FR" sz="10080" dirty="0" err="1">
                <a:latin typeface="Garamond" panose="02020404030301010803" pitchFamily="18" charset="0"/>
                <a:cs typeface="Calibri" panose="020F0502020204030204" pitchFamily="34" charset="0"/>
              </a:rPr>
              <a:t>Phyt’Info</a:t>
            </a:r>
            <a:r>
              <a:rPr lang="fr-FR" sz="10080" dirty="0">
                <a:latin typeface="Garamond" panose="02020404030301010803" pitchFamily="18" charset="0"/>
                <a:cs typeface="Calibri" panose="020F0502020204030204" pitchFamily="34" charset="0"/>
              </a:rPr>
              <a:t> (recherche action)</a:t>
            </a:r>
          </a:p>
        </p:txBody>
      </p:sp>
    </p:spTree>
    <p:extLst>
      <p:ext uri="{BB962C8B-B14F-4D97-AF65-F5344CB8AC3E}">
        <p14:creationId xmlns:p14="http://schemas.microsoft.com/office/powerpoint/2010/main" val="30918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fr-FR" sz="20159" i="0" dirty="0">
                <a:solidFill>
                  <a:schemeClr val="bg1"/>
                </a:solidFill>
                <a:latin typeface="Garamond" panose="02020404030301010803" pitchFamily="18" charset="0"/>
                <a:cs typeface="Calibri"/>
              </a:rPr>
              <a:t>Une sociologie pragmatique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fr-FR" sz="10000" dirty="0">
                <a:latin typeface="Garamond" panose="02020404030301010803" pitchFamily="18" charset="0"/>
              </a:rPr>
              <a:t>Une </a:t>
            </a:r>
            <a:r>
              <a:rPr lang="fr-FR" sz="10000" b="1" dirty="0">
                <a:latin typeface="Garamond" panose="02020404030301010803" pitchFamily="18" charset="0"/>
              </a:rPr>
              <a:t>sociologie pragmatique</a:t>
            </a:r>
            <a:r>
              <a:rPr lang="fr-FR" sz="10000" dirty="0">
                <a:latin typeface="Garamond" panose="02020404030301010803" pitchFamily="18" charset="0"/>
              </a:rPr>
              <a:t> attentive </a:t>
            </a:r>
            <a:r>
              <a:rPr lang="fr-FR" sz="10000" b="1" dirty="0">
                <a:latin typeface="Garamond" panose="02020404030301010803" pitchFamily="18" charset="0"/>
              </a:rPr>
              <a:t>aux actions comme aux discours.</a:t>
            </a:r>
            <a:endParaRPr lang="fr-FR" sz="10000" dirty="0">
              <a:latin typeface="Garamond" panose="02020404030301010803" pitchFamily="18" charset="0"/>
            </a:endParaRPr>
          </a:p>
          <a:p>
            <a:pPr algn="just"/>
            <a:r>
              <a:rPr lang="fr-FR" sz="10000" dirty="0">
                <a:latin typeface="Garamond" panose="02020404030301010803" pitchFamily="18" charset="0"/>
              </a:rPr>
              <a:t>Actions :</a:t>
            </a:r>
          </a:p>
          <a:p>
            <a:pPr lvl="1" algn="just"/>
            <a:r>
              <a:rPr lang="fr-FR" sz="10000" b="1" dirty="0">
                <a:latin typeface="Garamond" panose="02020404030301010803" pitchFamily="18" charset="0"/>
              </a:rPr>
              <a:t>« […] la sociologie pragmatique s’attache à saisir les phénomènes dans leur observabilité concrète. C’est pourquoi la situation – le présent de l’action dans son déroulement – constitue le matériau de base de ses enquêtes. » </a:t>
            </a:r>
          </a:p>
          <a:p>
            <a:pPr marL="1190490" lvl="1" algn="just">
              <a:buFont typeface="Arial" panose="020B0604020202020204" pitchFamily="34" charset="0"/>
              <a:buChar char="•"/>
            </a:pPr>
            <a:r>
              <a:rPr lang="fr-FR" sz="10000" dirty="0">
                <a:latin typeface="Garamond" panose="02020404030301010803" pitchFamily="18" charset="0"/>
              </a:rPr>
              <a:t>Discours</a:t>
            </a:r>
          </a:p>
          <a:p>
            <a:pPr marL="3110633" lvl="2" algn="just"/>
            <a:r>
              <a:rPr lang="fr-FR" sz="10000" b="1" dirty="0">
                <a:latin typeface="Garamond" panose="02020404030301010803" pitchFamily="18" charset="0"/>
              </a:rPr>
              <a:t>La sociologie pragmatique a pour caractéristique d’offrir une importante légitimité aux postures et justifications des acteurs</a:t>
            </a:r>
            <a:r>
              <a:rPr lang="fr-FR" sz="100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solidFill>
            <a:srgbClr val="5498DD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0080" dirty="0">
                <a:latin typeface="Garamond" panose="02020404030301010803" pitchFamily="18" charset="0"/>
                <a:cs typeface="Calibri" panose="020F0502020204030204" pitchFamily="34" charset="0"/>
              </a:rPr>
              <a:t>Au plus proche des usages</a:t>
            </a:r>
          </a:p>
        </p:txBody>
      </p:sp>
    </p:spTree>
    <p:extLst>
      <p:ext uri="{BB962C8B-B14F-4D97-AF65-F5344CB8AC3E}">
        <p14:creationId xmlns:p14="http://schemas.microsoft.com/office/powerpoint/2010/main" val="3134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fr-FR" sz="20159" i="0" dirty="0">
                <a:solidFill>
                  <a:schemeClr val="bg1"/>
                </a:solidFill>
                <a:latin typeface="Garamond" panose="02020404030301010803" pitchFamily="18" charset="0"/>
                <a:cs typeface="Calibri"/>
              </a:rPr>
              <a:t>Enquête en cours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solidFill>
            <a:srgbClr val="5498DD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0080" dirty="0">
                <a:latin typeface="Garamond" panose="02020404030301010803" pitchFamily="18" charset="0"/>
                <a:cs typeface="Calibri" panose="020F0502020204030204" pitchFamily="34" charset="0"/>
              </a:rPr>
              <a:t>Des dispositifs déployés, aux dispositifs appropriés…</a:t>
            </a:r>
          </a:p>
          <a:p>
            <a:pPr marL="0" indent="0" algn="ctr">
              <a:buNone/>
            </a:pPr>
            <a:r>
              <a:rPr lang="fr-FR" sz="10080" dirty="0">
                <a:latin typeface="Garamond" panose="02020404030301010803" pitchFamily="18" charset="0"/>
                <a:cs typeface="Calibri" panose="020F0502020204030204" pitchFamily="34" charset="0"/>
              </a:rPr>
              <a:t>L’analyse pragmatique de l’usage fait des dispositifs par les consommateurs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1762721" y="3134202"/>
            <a:ext cx="26243272" cy="317205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384048" tIns="192024" rIns="384048" bIns="192024" rtlCol="0"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490" indent="-1190490" algn="just" defTabSz="3840288">
              <a:spcBef>
                <a:spcPts val="3780"/>
              </a:spcBef>
            </a:pPr>
            <a:r>
              <a:rPr lang="fr-FR" sz="10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Action 5 : Un suivi </a:t>
            </a:r>
            <a:r>
              <a:rPr lang="fr-FR" sz="10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des pratiques</a:t>
            </a:r>
          </a:p>
          <a:p>
            <a:pPr marL="0" indent="0" algn="just" defTabSz="3840288">
              <a:spcBef>
                <a:spcPts val="600"/>
              </a:spcBef>
              <a:buNone/>
            </a:pPr>
            <a:r>
              <a:rPr lang="fr-FR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P</a:t>
            </a:r>
            <a:r>
              <a:rPr lang="fr-FR" sz="7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ermis </a:t>
            </a:r>
            <a:r>
              <a:rPr lang="fr-FR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par le soutien </a:t>
            </a:r>
            <a:r>
              <a:rPr lang="fr-FR" sz="7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du Pôle Calcul </a:t>
            </a:r>
            <a:r>
              <a:rPr lang="fr-FR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Et Services Avancés à la Recherche (CESAR</a:t>
            </a:r>
            <a:r>
              <a:rPr lang="fr-FR" sz="7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) de l’université de Strasbourg.</a:t>
            </a:r>
            <a:endParaRPr lang="fr-FR" sz="7200" b="1" i="1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 pitchFamily="18" charset="0"/>
            </a:endParaRPr>
          </a:p>
          <a:p>
            <a:pPr marL="2880216" lvl="1" indent="-1190490" algn="just" defTabSz="3840288">
              <a:spcBef>
                <a:spcPts val="3780"/>
              </a:spcBef>
              <a:buFont typeface="Arial" panose="020B0604020202020204" pitchFamily="34" charset="0"/>
              <a:buChar char="•"/>
            </a:pPr>
            <a:r>
              <a:rPr lang="fr-FR" sz="10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1 </a:t>
            </a:r>
            <a:r>
              <a:rPr lang="fr-FR" sz="10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focus group d’expérimentation de plateformes avec recueil des logs des événements</a:t>
            </a:r>
            <a:r>
              <a:rPr lang="fr-FR" sz="10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 et captation vidéo comme audio des comportements par webcam</a:t>
            </a:r>
          </a:p>
          <a:p>
            <a:pPr marL="1689727" lvl="1" indent="0" algn="just" defTabSz="3840288">
              <a:spcBef>
                <a:spcPts val="3780"/>
              </a:spcBef>
              <a:buNone/>
            </a:pPr>
            <a:r>
              <a:rPr lang="fr-FR" sz="100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Date : la semaine du 31 octobre 2022 (date et horaire précis à définir par Doodle)</a:t>
            </a:r>
          </a:p>
          <a:p>
            <a:pPr marL="2880216" lvl="1" indent="-1190490" algn="just" defTabSz="3840288">
              <a:spcBef>
                <a:spcPts val="3780"/>
              </a:spcBef>
              <a:buFont typeface="Arial" panose="020B0604020202020204" pitchFamily="34" charset="0"/>
              <a:buChar char="•"/>
            </a:pPr>
            <a:r>
              <a:rPr lang="fr-FR" sz="10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1 focus group de confrontation aux analyses des données de l’expérimentation</a:t>
            </a:r>
          </a:p>
          <a:p>
            <a:pPr marL="1689769" lvl="1" indent="0" algn="just" defTabSz="3840384">
              <a:spcBef>
                <a:spcPts val="3780"/>
              </a:spcBef>
              <a:buNone/>
            </a:pPr>
            <a:r>
              <a:rPr lang="fr-FR" sz="100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Date : entre le 21 et le 29 </a:t>
            </a:r>
            <a:r>
              <a:rPr lang="fr-FR" sz="10000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novembre</a:t>
            </a:r>
          </a:p>
          <a:p>
            <a:pPr marL="1190490" lvl="1" indent="-1190490" algn="just" defTabSz="3840288">
              <a:spcBef>
                <a:spcPts val="3780"/>
              </a:spcBef>
              <a:buFont typeface="Arial" panose="020B0604020202020204" pitchFamily="34" charset="0"/>
              <a:buChar char="•"/>
            </a:pPr>
            <a:r>
              <a:rPr lang="fr-FR" sz="10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Les participants se verront remettre à la fin des focus groups un panier-repas de produits locaux</a:t>
            </a:r>
          </a:p>
        </p:txBody>
      </p:sp>
    </p:spTree>
    <p:extLst>
      <p:ext uri="{BB962C8B-B14F-4D97-AF65-F5344CB8AC3E}">
        <p14:creationId xmlns:p14="http://schemas.microsoft.com/office/powerpoint/2010/main" val="17553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1206400" cy="4787153"/>
          </a:xfrm>
        </p:spPr>
        <p:txBody>
          <a:bodyPr/>
          <a:lstStyle/>
          <a:p>
            <a:pPr algn="ctr"/>
            <a:r>
              <a:rPr lang="fr-FR" i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Un traçage des pratiques</a:t>
            </a:r>
            <a:endParaRPr lang="fr-FR" i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153"/>
            <a:ext cx="51206400" cy="2872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1842636" y="10067815"/>
            <a:ext cx="18356909" cy="1816010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0000" dirty="0">
                <a:solidFill>
                  <a:schemeClr val="bg1"/>
                </a:solidFill>
                <a:latin typeface="Garamond" panose="02020404030301010803" pitchFamily="18" charset="0"/>
              </a:rPr>
              <a:t>C</a:t>
            </a:r>
            <a:r>
              <a:rPr lang="fr-FR" sz="1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ollaboration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916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Pôle Calcul </a:t>
            </a:r>
            <a:r>
              <a:rPr lang="fr-FR" sz="9160" dirty="0">
                <a:solidFill>
                  <a:schemeClr val="bg1"/>
                </a:solidFill>
                <a:latin typeface="Garamond" panose="02020404030301010803" pitchFamily="18" charset="0"/>
              </a:rPr>
              <a:t>Et Services Avancés à la Recherche (CESAR)</a:t>
            </a:r>
          </a:p>
          <a:p>
            <a:pPr algn="just"/>
            <a:r>
              <a:rPr lang="fr-FR" sz="1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Matériel </a:t>
            </a:r>
            <a:r>
              <a:rPr lang="fr-FR" sz="1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Linux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Logiciels libres</a:t>
            </a:r>
          </a:p>
          <a:p>
            <a:pPr marL="1143000" lvl="1" indent="-1143000" algn="just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fr-FR" sz="1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Objectifs :</a:t>
            </a:r>
            <a:endParaRPr lang="fr-FR" sz="10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Minimalisme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0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Réemploi</a:t>
            </a:r>
          </a:p>
        </p:txBody>
      </p:sp>
    </p:spTree>
    <p:extLst>
      <p:ext uri="{BB962C8B-B14F-4D97-AF65-F5344CB8AC3E}">
        <p14:creationId xmlns:p14="http://schemas.microsoft.com/office/powerpoint/2010/main" val="37387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856" y="279637"/>
            <a:ext cx="27062672" cy="37951409"/>
          </a:xfrm>
          <a:prstGeom prst="rect">
            <a:avLst/>
          </a:prstGeom>
        </p:spPr>
      </p:pic>
      <p:pic>
        <p:nvPicPr>
          <p:cNvPr id="17" name="Espace réservé du contenu 1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366370" y="17917180"/>
            <a:ext cx="8473646" cy="8473646"/>
          </a:xfrm>
          <a:prstGeom prst="rect">
            <a:avLst/>
          </a:prstGeom>
        </p:spPr>
      </p:pic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12487950" y="32778025"/>
            <a:ext cx="26230478" cy="38778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1250" dirty="0" smtClean="0">
                <a:solidFill>
                  <a:schemeClr val="tx1"/>
                </a:solidFill>
                <a:latin typeface="Garamond" panose="02020404030301010803" pitchFamily="18" charset="0"/>
              </a:rPr>
              <a:t>j.smolinski@unistra.fr</a:t>
            </a:r>
            <a:endParaRPr lang="fr-FR" sz="1125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11201392" y="15823817"/>
            <a:ext cx="28803601" cy="4137822"/>
          </a:xfrm>
        </p:spPr>
        <p:txBody>
          <a:bodyPr>
            <a:normAutofit/>
          </a:bodyPr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Garamond" panose="02020404030301010803" pitchFamily="18" charset="0"/>
              </a:rPr>
              <a:t>Si nous suivre vous intéresse</a:t>
            </a:r>
          </a:p>
        </p:txBody>
      </p:sp>
      <p:sp>
        <p:nvSpPr>
          <p:cNvPr id="15" name="Titre 13"/>
          <p:cNvSpPr txBox="1">
            <a:spLocks/>
          </p:cNvSpPr>
          <p:nvPr/>
        </p:nvSpPr>
        <p:spPr>
          <a:xfrm>
            <a:off x="12071853" y="27118453"/>
            <a:ext cx="27062673" cy="41378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38404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840288">
              <a:lnSpc>
                <a:spcPct val="110000"/>
              </a:lnSpc>
            </a:pPr>
            <a:r>
              <a:rPr lang="fr-FR" sz="15000" dirty="0">
                <a:solidFill>
                  <a:schemeClr val="tx1"/>
                </a:solidFill>
                <a:latin typeface="Garamond" panose="02020404030301010803" pitchFamily="18" charset="0"/>
              </a:rPr>
              <a:t>Si participer aux focus groups </a:t>
            </a:r>
            <a:r>
              <a:rPr lang="fr-FR" sz="15000">
                <a:solidFill>
                  <a:schemeClr val="tx1"/>
                </a:solidFill>
                <a:latin typeface="Garamond" panose="02020404030301010803" pitchFamily="18" charset="0"/>
              </a:rPr>
              <a:t>vous </a:t>
            </a:r>
            <a:r>
              <a:rPr lang="fr-FR" sz="15000" smtClean="0">
                <a:solidFill>
                  <a:schemeClr val="tx1"/>
                </a:solidFill>
                <a:latin typeface="Garamond" panose="02020404030301010803" pitchFamily="18" charset="0"/>
              </a:rPr>
              <a:t>intéresse</a:t>
            </a:r>
            <a:endParaRPr lang="fr-FR" sz="15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s">
  <a:themeElements>
    <a:clrScheme name="Personnalisé 3">
      <a:dk1>
        <a:sysClr val="windowText" lastClr="000000"/>
      </a:dk1>
      <a:lt1>
        <a:sysClr val="window" lastClr="FFFFFF"/>
      </a:lt1>
      <a:dk2>
        <a:srgbClr val="242852"/>
      </a:dk2>
      <a:lt2>
        <a:srgbClr val="A9CBEE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007_TF00089993.potx" id="{777BE61B-446C-438E-A84A-E109DBB3C81B}" vid="{05DF3A49-6E78-4FEE-9CBF-403D00BC0BA7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3">
    <a:dk1>
      <a:sysClr val="windowText" lastClr="000000"/>
    </a:dk1>
    <a:lt1>
      <a:sysClr val="window" lastClr="FFFFFF"/>
    </a:lt1>
    <a:dk2>
      <a:srgbClr val="242852"/>
    </a:dk2>
    <a:lt2>
      <a:srgbClr val="A9CBEE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430</Words>
  <Application>Microsoft Office PowerPoint</Application>
  <PresentationFormat>Personnalisé</PresentationFormat>
  <Paragraphs>51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Garamond</vt:lpstr>
      <vt:lpstr>Times New Roman</vt:lpstr>
      <vt:lpstr>Wingdings</vt:lpstr>
      <vt:lpstr>Titres</vt:lpstr>
      <vt:lpstr>Thème Office</vt:lpstr>
      <vt:lpstr>Présentation PowerPoint</vt:lpstr>
      <vt:lpstr>Les projets</vt:lpstr>
      <vt:lpstr>Une sociologie pragmatique</vt:lpstr>
      <vt:lpstr>Enquête en cours</vt:lpstr>
      <vt:lpstr>Un traçage des pratiques</vt:lpstr>
      <vt:lpstr>Si nous suivre vous intéresse</vt:lpstr>
    </vt:vector>
  </TitlesOfParts>
  <Company>UNISTRA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Jan Smolinski</dc:creator>
  <cp:lastModifiedBy>Jan Smolinski</cp:lastModifiedBy>
  <cp:revision>70</cp:revision>
  <dcterms:created xsi:type="dcterms:W3CDTF">2022-10-14T10:48:20Z</dcterms:created>
  <dcterms:modified xsi:type="dcterms:W3CDTF">2022-10-26T13:17:37Z</dcterms:modified>
</cp:coreProperties>
</file>