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65" r:id="rId5"/>
    <p:sldId id="259" r:id="rId6"/>
    <p:sldId id="261" r:id="rId7"/>
    <p:sldId id="262" r:id="rId8"/>
    <p:sldId id="267" r:id="rId9"/>
    <p:sldId id="263" r:id="rId10"/>
    <p:sldId id="268" r:id="rId11"/>
    <p:sldId id="269" r:id="rId12"/>
    <p:sldId id="266" r:id="rId13"/>
    <p:sldId id="27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72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802BC7-3146-4385-BD7F-BD5B27C09FCC}" v="70" dt="2022-11-20T13:00:07.2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6544" autoAdjust="0"/>
    <p:restoredTop sz="94660"/>
  </p:normalViewPr>
  <p:slideViewPr>
    <p:cSldViewPr snapToGrid="0">
      <p:cViewPr>
        <p:scale>
          <a:sx n="60" d="100"/>
          <a:sy n="60" d="100"/>
        </p:scale>
        <p:origin x="-1446" y="-30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ehtaslym@gmail.com" userId="f64311f98232e3ea" providerId="LiveId" clId="{3B802BC7-3146-4385-BD7F-BD5B27C09FCC}"/>
    <pc:docChg chg="undo redo custSel addSld delSld modSld sldOrd addSection delSection">
      <pc:chgData name="salehtaslym@gmail.com" userId="f64311f98232e3ea" providerId="LiveId" clId="{3B802BC7-3146-4385-BD7F-BD5B27C09FCC}" dt="2022-11-20T13:01:15.155" v="21222" actId="1076"/>
      <pc:docMkLst>
        <pc:docMk/>
      </pc:docMkLst>
      <pc:sldChg chg="modSp mod">
        <pc:chgData name="salehtaslym@gmail.com" userId="f64311f98232e3ea" providerId="LiveId" clId="{3B802BC7-3146-4385-BD7F-BD5B27C09FCC}" dt="2022-11-20T11:11:55.836" v="16674" actId="207"/>
        <pc:sldMkLst>
          <pc:docMk/>
          <pc:sldMk cId="3925811555" sldId="256"/>
        </pc:sldMkLst>
        <pc:spChg chg="mod">
          <ac:chgData name="salehtaslym@gmail.com" userId="f64311f98232e3ea" providerId="LiveId" clId="{3B802BC7-3146-4385-BD7F-BD5B27C09FCC}" dt="2022-11-20T11:11:55.836" v="16674" actId="207"/>
          <ac:spMkLst>
            <pc:docMk/>
            <pc:sldMk cId="3925811555" sldId="256"/>
            <ac:spMk id="2" creationId="{576BE883-8B58-0952-0784-3F746BF2FDF6}"/>
          </ac:spMkLst>
        </pc:spChg>
      </pc:sldChg>
      <pc:sldChg chg="addSp delSp modSp mod">
        <pc:chgData name="salehtaslym@gmail.com" userId="f64311f98232e3ea" providerId="LiveId" clId="{3B802BC7-3146-4385-BD7F-BD5B27C09FCC}" dt="2022-11-20T12:18:51.944" v="19035" actId="14100"/>
        <pc:sldMkLst>
          <pc:docMk/>
          <pc:sldMk cId="3648527452" sldId="257"/>
        </pc:sldMkLst>
        <pc:spChg chg="mod">
          <ac:chgData name="salehtaslym@gmail.com" userId="f64311f98232e3ea" providerId="LiveId" clId="{3B802BC7-3146-4385-BD7F-BD5B27C09FCC}" dt="2022-11-20T12:08:59.492" v="19003" actId="1076"/>
          <ac:spMkLst>
            <pc:docMk/>
            <pc:sldMk cId="3648527452" sldId="257"/>
            <ac:spMk id="5" creationId="{DD71BE22-391E-CAB6-9647-08144346F4EE}"/>
          </ac:spMkLst>
        </pc:spChg>
        <pc:spChg chg="mod">
          <ac:chgData name="salehtaslym@gmail.com" userId="f64311f98232e3ea" providerId="LiveId" clId="{3B802BC7-3146-4385-BD7F-BD5B27C09FCC}" dt="2022-11-20T12:09:11.605" v="19004" actId="1076"/>
          <ac:spMkLst>
            <pc:docMk/>
            <pc:sldMk cId="3648527452" sldId="257"/>
            <ac:spMk id="7" creationId="{0162FD8A-7B91-946E-CBDD-2F2C46FFBD8D}"/>
          </ac:spMkLst>
        </pc:spChg>
        <pc:spChg chg="add mod">
          <ac:chgData name="salehtaslym@gmail.com" userId="f64311f98232e3ea" providerId="LiveId" clId="{3B802BC7-3146-4385-BD7F-BD5B27C09FCC}" dt="2022-11-20T12:10:34.764" v="19010" actId="14100"/>
          <ac:spMkLst>
            <pc:docMk/>
            <pc:sldMk cId="3648527452" sldId="257"/>
            <ac:spMk id="12" creationId="{761E5406-BA2F-F571-6D8E-72F767AA369C}"/>
          </ac:spMkLst>
        </pc:spChg>
        <pc:spChg chg="add mod">
          <ac:chgData name="salehtaslym@gmail.com" userId="f64311f98232e3ea" providerId="LiveId" clId="{3B802BC7-3146-4385-BD7F-BD5B27C09FCC}" dt="2022-11-20T12:11:34.252" v="19014" actId="1076"/>
          <ac:spMkLst>
            <pc:docMk/>
            <pc:sldMk cId="3648527452" sldId="257"/>
            <ac:spMk id="14" creationId="{0B5D6010-55F6-CD60-9316-BF89FF693D81}"/>
          </ac:spMkLst>
        </pc:spChg>
        <pc:spChg chg="add del mod">
          <ac:chgData name="salehtaslym@gmail.com" userId="f64311f98232e3ea" providerId="LiveId" clId="{3B802BC7-3146-4385-BD7F-BD5B27C09FCC}" dt="2022-11-20T11:49:35.111" v="18928"/>
          <ac:spMkLst>
            <pc:docMk/>
            <pc:sldMk cId="3648527452" sldId="257"/>
            <ac:spMk id="24" creationId="{B2C2F526-1818-83A7-600F-AF65C7520FD0}"/>
          </ac:spMkLst>
        </pc:spChg>
        <pc:spChg chg="add mod">
          <ac:chgData name="salehtaslym@gmail.com" userId="f64311f98232e3ea" providerId="LiveId" clId="{3B802BC7-3146-4385-BD7F-BD5B27C09FCC}" dt="2022-11-20T12:10:38.845" v="19011" actId="1076"/>
          <ac:spMkLst>
            <pc:docMk/>
            <pc:sldMk cId="3648527452" sldId="257"/>
            <ac:spMk id="25" creationId="{A691FA73-2813-D190-7CCA-3A27BBC1F497}"/>
          </ac:spMkLst>
        </pc:spChg>
        <pc:spChg chg="add mod">
          <ac:chgData name="salehtaslym@gmail.com" userId="f64311f98232e3ea" providerId="LiveId" clId="{3B802BC7-3146-4385-BD7F-BD5B27C09FCC}" dt="2022-11-20T12:12:01.744" v="19018" actId="1076"/>
          <ac:spMkLst>
            <pc:docMk/>
            <pc:sldMk cId="3648527452" sldId="257"/>
            <ac:spMk id="26" creationId="{85823F3C-24F0-FC06-0171-7D2B25EEDD24}"/>
          </ac:spMkLst>
        </pc:spChg>
        <pc:spChg chg="add mod">
          <ac:chgData name="salehtaslym@gmail.com" userId="f64311f98232e3ea" providerId="LiveId" clId="{3B802BC7-3146-4385-BD7F-BD5B27C09FCC}" dt="2022-11-20T12:18:11.276" v="19030" actId="1076"/>
          <ac:spMkLst>
            <pc:docMk/>
            <pc:sldMk cId="3648527452" sldId="257"/>
            <ac:spMk id="28" creationId="{58CC2A71-F584-967E-1FCB-576CEBB1D81E}"/>
          </ac:spMkLst>
        </pc:spChg>
        <pc:spChg chg="add mod">
          <ac:chgData name="salehtaslym@gmail.com" userId="f64311f98232e3ea" providerId="LiveId" clId="{3B802BC7-3146-4385-BD7F-BD5B27C09FCC}" dt="2022-11-20T12:18:39.326" v="19033" actId="1076"/>
          <ac:spMkLst>
            <pc:docMk/>
            <pc:sldMk cId="3648527452" sldId="257"/>
            <ac:spMk id="29" creationId="{18073CD9-6BFE-5D01-A1C0-8087D7726598}"/>
          </ac:spMkLst>
        </pc:spChg>
        <pc:cxnChg chg="add mod">
          <ac:chgData name="salehtaslym@gmail.com" userId="f64311f98232e3ea" providerId="LiveId" clId="{3B802BC7-3146-4385-BD7F-BD5B27C09FCC}" dt="2022-11-20T11:58:08.596" v="18969" actId="14100"/>
          <ac:cxnSpMkLst>
            <pc:docMk/>
            <pc:sldMk cId="3648527452" sldId="257"/>
            <ac:cxnSpMk id="3" creationId="{CA258241-F04A-327C-56B6-239F540EF152}"/>
          </ac:cxnSpMkLst>
        </pc:cxnChg>
        <pc:cxnChg chg="mod">
          <ac:chgData name="salehtaslym@gmail.com" userId="f64311f98232e3ea" providerId="LiveId" clId="{3B802BC7-3146-4385-BD7F-BD5B27C09FCC}" dt="2022-11-20T12:08:51.536" v="19002" actId="1076"/>
          <ac:cxnSpMkLst>
            <pc:docMk/>
            <pc:sldMk cId="3648527452" sldId="257"/>
            <ac:cxnSpMk id="4" creationId="{A07A1C82-7425-F45C-63EB-6D173AEDEC49}"/>
          </ac:cxnSpMkLst>
        </pc:cxnChg>
        <pc:cxnChg chg="mod">
          <ac:chgData name="salehtaslym@gmail.com" userId="f64311f98232e3ea" providerId="LiveId" clId="{3B802BC7-3146-4385-BD7F-BD5B27C09FCC}" dt="2022-11-20T12:08:45.095" v="19001" actId="1076"/>
          <ac:cxnSpMkLst>
            <pc:docMk/>
            <pc:sldMk cId="3648527452" sldId="257"/>
            <ac:cxnSpMk id="6" creationId="{529F7F14-3DEC-071D-CDAD-C9A9BE7CAF33}"/>
          </ac:cxnSpMkLst>
        </pc:cxnChg>
        <pc:cxnChg chg="add mod">
          <ac:chgData name="salehtaslym@gmail.com" userId="f64311f98232e3ea" providerId="LiveId" clId="{3B802BC7-3146-4385-BD7F-BD5B27C09FCC}" dt="2022-11-20T12:13:36.732" v="19023" actId="1076"/>
          <ac:cxnSpMkLst>
            <pc:docMk/>
            <pc:sldMk cId="3648527452" sldId="257"/>
            <ac:cxnSpMk id="15" creationId="{1F820B1B-8D4F-620E-4110-CB6BA7F1B772}"/>
          </ac:cxnSpMkLst>
        </pc:cxnChg>
        <pc:cxnChg chg="add mod">
          <ac:chgData name="salehtaslym@gmail.com" userId="f64311f98232e3ea" providerId="LiveId" clId="{3B802BC7-3146-4385-BD7F-BD5B27C09FCC}" dt="2022-11-20T12:10:45.675" v="19012" actId="14100"/>
          <ac:cxnSpMkLst>
            <pc:docMk/>
            <pc:sldMk cId="3648527452" sldId="257"/>
            <ac:cxnSpMk id="19" creationId="{A2996E75-B1C1-AAC3-A780-FEEBCBB90258}"/>
          </ac:cxnSpMkLst>
        </pc:cxnChg>
        <pc:cxnChg chg="add mod">
          <ac:chgData name="salehtaslym@gmail.com" userId="f64311f98232e3ea" providerId="LiveId" clId="{3B802BC7-3146-4385-BD7F-BD5B27C09FCC}" dt="2022-11-20T12:15:45.158" v="19026" actId="1076"/>
          <ac:cxnSpMkLst>
            <pc:docMk/>
            <pc:sldMk cId="3648527452" sldId="257"/>
            <ac:cxnSpMk id="21" creationId="{2EF9CD84-E948-C182-0E75-E90128DB0249}"/>
          </ac:cxnSpMkLst>
        </pc:cxnChg>
        <pc:cxnChg chg="add mod">
          <ac:chgData name="salehtaslym@gmail.com" userId="f64311f98232e3ea" providerId="LiveId" clId="{3B802BC7-3146-4385-BD7F-BD5B27C09FCC}" dt="2022-11-20T12:18:51.944" v="19035" actId="14100"/>
          <ac:cxnSpMkLst>
            <pc:docMk/>
            <pc:sldMk cId="3648527452" sldId="257"/>
            <ac:cxnSpMk id="22" creationId="{4491CEC2-575A-1ADE-88E6-E03B9E84A8FF}"/>
          </ac:cxnSpMkLst>
        </pc:cxnChg>
        <pc:cxnChg chg="add mod">
          <ac:chgData name="salehtaslym@gmail.com" userId="f64311f98232e3ea" providerId="LiveId" clId="{3B802BC7-3146-4385-BD7F-BD5B27C09FCC}" dt="2022-11-20T12:18:32.442" v="19032" actId="1076"/>
          <ac:cxnSpMkLst>
            <pc:docMk/>
            <pc:sldMk cId="3648527452" sldId="257"/>
            <ac:cxnSpMk id="23" creationId="{FC4D09C0-63C1-7D7A-9BD5-77249286880B}"/>
          </ac:cxnSpMkLst>
        </pc:cxnChg>
      </pc:sldChg>
      <pc:sldChg chg="delSp modSp del mod">
        <pc:chgData name="salehtaslym@gmail.com" userId="f64311f98232e3ea" providerId="LiveId" clId="{3B802BC7-3146-4385-BD7F-BD5B27C09FCC}" dt="2022-11-19T18:55:09.191" v="6855" actId="2696"/>
        <pc:sldMkLst>
          <pc:docMk/>
          <pc:sldMk cId="2970466001" sldId="258"/>
        </pc:sldMkLst>
        <pc:spChg chg="mod">
          <ac:chgData name="salehtaslym@gmail.com" userId="f64311f98232e3ea" providerId="LiveId" clId="{3B802BC7-3146-4385-BD7F-BD5B27C09FCC}" dt="2022-11-19T18:53:59.341" v="6854" actId="20577"/>
          <ac:spMkLst>
            <pc:docMk/>
            <pc:sldMk cId="2970466001" sldId="258"/>
            <ac:spMk id="2" creationId="{9926E974-5FD6-E4BA-F255-B5015AA9A494}"/>
          </ac:spMkLst>
        </pc:spChg>
        <pc:spChg chg="mod">
          <ac:chgData name="salehtaslym@gmail.com" userId="f64311f98232e3ea" providerId="LiveId" clId="{3B802BC7-3146-4385-BD7F-BD5B27C09FCC}" dt="2022-11-19T18:53:49.891" v="6835" actId="20577"/>
          <ac:spMkLst>
            <pc:docMk/>
            <pc:sldMk cId="2970466001" sldId="258"/>
            <ac:spMk id="3" creationId="{622E3051-AC09-AEE0-D04C-3673BB96E132}"/>
          </ac:spMkLst>
        </pc:spChg>
        <pc:spChg chg="mod">
          <ac:chgData name="salehtaslym@gmail.com" userId="f64311f98232e3ea" providerId="LiveId" clId="{3B802BC7-3146-4385-BD7F-BD5B27C09FCC}" dt="2022-11-19T13:46:39.049" v="3055" actId="1076"/>
          <ac:spMkLst>
            <pc:docMk/>
            <pc:sldMk cId="2970466001" sldId="258"/>
            <ac:spMk id="10" creationId="{813A7E49-2DF8-80AB-D992-6B10971D0AD0}"/>
          </ac:spMkLst>
        </pc:spChg>
        <pc:picChg chg="del mod">
          <ac:chgData name="salehtaslym@gmail.com" userId="f64311f98232e3ea" providerId="LiveId" clId="{3B802BC7-3146-4385-BD7F-BD5B27C09FCC}" dt="2022-11-19T13:46:03.026" v="3050" actId="21"/>
          <ac:picMkLst>
            <pc:docMk/>
            <pc:sldMk cId="2970466001" sldId="258"/>
            <ac:picMk id="5" creationId="{B9BDE2CA-61C3-81AF-D9F2-7C270150DFE5}"/>
          </ac:picMkLst>
        </pc:picChg>
        <pc:picChg chg="del mod">
          <ac:chgData name="salehtaslym@gmail.com" userId="f64311f98232e3ea" providerId="LiveId" clId="{3B802BC7-3146-4385-BD7F-BD5B27C09FCC}" dt="2022-11-19T13:46:31.876" v="3054" actId="21"/>
          <ac:picMkLst>
            <pc:docMk/>
            <pc:sldMk cId="2970466001" sldId="258"/>
            <ac:picMk id="8" creationId="{F371D3CC-7943-5111-15A9-3D8EAEFF1A7A}"/>
          </ac:picMkLst>
        </pc:picChg>
      </pc:sldChg>
      <pc:sldChg chg="addSp delSp modSp mod">
        <pc:chgData name="salehtaslym@gmail.com" userId="f64311f98232e3ea" providerId="LiveId" clId="{3B802BC7-3146-4385-BD7F-BD5B27C09FCC}" dt="2022-11-19T13:52:51.527" v="3145" actId="1076"/>
        <pc:sldMkLst>
          <pc:docMk/>
          <pc:sldMk cId="2829256077" sldId="259"/>
        </pc:sldMkLst>
        <pc:spChg chg="mod">
          <ac:chgData name="salehtaslym@gmail.com" userId="f64311f98232e3ea" providerId="LiveId" clId="{3B802BC7-3146-4385-BD7F-BD5B27C09FCC}" dt="2022-11-19T13:47:47.346" v="3068" actId="1076"/>
          <ac:spMkLst>
            <pc:docMk/>
            <pc:sldMk cId="2829256077" sldId="259"/>
            <ac:spMk id="2" creationId="{9F4F6392-5E6C-5992-7C0D-51092E7A970B}"/>
          </ac:spMkLst>
        </pc:spChg>
        <pc:spChg chg="mod">
          <ac:chgData name="salehtaslym@gmail.com" userId="f64311f98232e3ea" providerId="LiveId" clId="{3B802BC7-3146-4385-BD7F-BD5B27C09FCC}" dt="2022-11-19T13:48:33.846" v="3088" actId="20577"/>
          <ac:spMkLst>
            <pc:docMk/>
            <pc:sldMk cId="2829256077" sldId="259"/>
            <ac:spMk id="3" creationId="{FC4A22DE-FD27-8672-5597-7CF814A6F658}"/>
          </ac:spMkLst>
        </pc:spChg>
        <pc:spChg chg="mod">
          <ac:chgData name="salehtaslym@gmail.com" userId="f64311f98232e3ea" providerId="LiveId" clId="{3B802BC7-3146-4385-BD7F-BD5B27C09FCC}" dt="2022-11-19T13:42:10.566" v="2990" actId="1076"/>
          <ac:spMkLst>
            <pc:docMk/>
            <pc:sldMk cId="2829256077" sldId="259"/>
            <ac:spMk id="5" creationId="{77EA4C3A-98D8-1F2A-BBDD-539104D6EE82}"/>
          </ac:spMkLst>
        </pc:spChg>
        <pc:spChg chg="add del mod">
          <ac:chgData name="salehtaslym@gmail.com" userId="f64311f98232e3ea" providerId="LiveId" clId="{3B802BC7-3146-4385-BD7F-BD5B27C09FCC}" dt="2022-11-19T13:30:47.165" v="2857"/>
          <ac:spMkLst>
            <pc:docMk/>
            <pc:sldMk cId="2829256077" sldId="259"/>
            <ac:spMk id="7" creationId="{F0C06F72-46A1-034B-6C3A-7E4544E872DB}"/>
          </ac:spMkLst>
        </pc:spChg>
        <pc:spChg chg="add mod">
          <ac:chgData name="salehtaslym@gmail.com" userId="f64311f98232e3ea" providerId="LiveId" clId="{3B802BC7-3146-4385-BD7F-BD5B27C09FCC}" dt="2022-11-19T13:39:08.666" v="2957" actId="1076"/>
          <ac:spMkLst>
            <pc:docMk/>
            <pc:sldMk cId="2829256077" sldId="259"/>
            <ac:spMk id="10" creationId="{D7BC6D89-F6C4-E4FC-27F3-5F686513F187}"/>
          </ac:spMkLst>
        </pc:spChg>
        <pc:spChg chg="add mod">
          <ac:chgData name="salehtaslym@gmail.com" userId="f64311f98232e3ea" providerId="LiveId" clId="{3B802BC7-3146-4385-BD7F-BD5B27C09FCC}" dt="2022-11-19T13:37:21.363" v="2897" actId="1076"/>
          <ac:spMkLst>
            <pc:docMk/>
            <pc:sldMk cId="2829256077" sldId="259"/>
            <ac:spMk id="11" creationId="{8BB3B67D-995B-D28D-8544-27BEF785CEE5}"/>
          </ac:spMkLst>
        </pc:spChg>
        <pc:spChg chg="add mod">
          <ac:chgData name="salehtaslym@gmail.com" userId="f64311f98232e3ea" providerId="LiveId" clId="{3B802BC7-3146-4385-BD7F-BD5B27C09FCC}" dt="2022-11-19T13:52:51.527" v="3145" actId="1076"/>
          <ac:spMkLst>
            <pc:docMk/>
            <pc:sldMk cId="2829256077" sldId="259"/>
            <ac:spMk id="12" creationId="{B3C4B8F9-F7FF-EB41-B2ED-98300B098B0A}"/>
          </ac:spMkLst>
        </pc:spChg>
        <pc:spChg chg="add mod">
          <ac:chgData name="salehtaslym@gmail.com" userId="f64311f98232e3ea" providerId="LiveId" clId="{3B802BC7-3146-4385-BD7F-BD5B27C09FCC}" dt="2022-11-19T13:40:16.665" v="2977" actId="1076"/>
          <ac:spMkLst>
            <pc:docMk/>
            <pc:sldMk cId="2829256077" sldId="259"/>
            <ac:spMk id="13" creationId="{EAEFD74D-8C4A-326C-9149-1694E0412F95}"/>
          </ac:spMkLst>
        </pc:spChg>
        <pc:spChg chg="add mod">
          <ac:chgData name="salehtaslym@gmail.com" userId="f64311f98232e3ea" providerId="LiveId" clId="{3B802BC7-3146-4385-BD7F-BD5B27C09FCC}" dt="2022-11-19T13:41:09.556" v="2984" actId="1076"/>
          <ac:spMkLst>
            <pc:docMk/>
            <pc:sldMk cId="2829256077" sldId="259"/>
            <ac:spMk id="14" creationId="{17CAEC40-9352-108D-CC20-6A364B67B184}"/>
          </ac:spMkLst>
        </pc:spChg>
        <pc:spChg chg="add mod">
          <ac:chgData name="salehtaslym@gmail.com" userId="f64311f98232e3ea" providerId="LiveId" clId="{3B802BC7-3146-4385-BD7F-BD5B27C09FCC}" dt="2022-11-19T13:41:55.546" v="2989" actId="1076"/>
          <ac:spMkLst>
            <pc:docMk/>
            <pc:sldMk cId="2829256077" sldId="259"/>
            <ac:spMk id="15" creationId="{EA089126-FF08-EFC2-BECA-FD622C08DC26}"/>
          </ac:spMkLst>
        </pc:spChg>
        <pc:spChg chg="add mod">
          <ac:chgData name="salehtaslym@gmail.com" userId="f64311f98232e3ea" providerId="LiveId" clId="{3B802BC7-3146-4385-BD7F-BD5B27C09FCC}" dt="2022-11-19T13:52:42.896" v="3144" actId="1076"/>
          <ac:spMkLst>
            <pc:docMk/>
            <pc:sldMk cId="2829256077" sldId="259"/>
            <ac:spMk id="16" creationId="{491766E5-272B-D315-FFBB-834EDB3A9D04}"/>
          </ac:spMkLst>
        </pc:spChg>
        <pc:picChg chg="add mod">
          <ac:chgData name="salehtaslym@gmail.com" userId="f64311f98232e3ea" providerId="LiveId" clId="{3B802BC7-3146-4385-BD7F-BD5B27C09FCC}" dt="2022-11-19T13:39:29.287" v="2960" actId="1076"/>
          <ac:picMkLst>
            <pc:docMk/>
            <pc:sldMk cId="2829256077" sldId="259"/>
            <ac:picMk id="9" creationId="{EBF761D6-91A0-99BC-5050-77D403E19411}"/>
          </ac:picMkLst>
        </pc:picChg>
        <pc:cxnChg chg="add del mod">
          <ac:chgData name="salehtaslym@gmail.com" userId="f64311f98232e3ea" providerId="LiveId" clId="{3B802BC7-3146-4385-BD7F-BD5B27C09FCC}" dt="2022-11-19T13:19:48.213" v="2854" actId="478"/>
          <ac:cxnSpMkLst>
            <pc:docMk/>
            <pc:sldMk cId="2829256077" sldId="259"/>
            <ac:cxnSpMk id="6" creationId="{CFD298C6-542D-E3C3-1C6C-3DF2B430CAE6}"/>
          </ac:cxnSpMkLst>
        </pc:cxnChg>
      </pc:sldChg>
      <pc:sldChg chg="modSp del mod">
        <pc:chgData name="salehtaslym@gmail.com" userId="f64311f98232e3ea" providerId="LiveId" clId="{3B802BC7-3146-4385-BD7F-BD5B27C09FCC}" dt="2022-11-19T17:54:31.349" v="3165" actId="2696"/>
        <pc:sldMkLst>
          <pc:docMk/>
          <pc:sldMk cId="227691738" sldId="260"/>
        </pc:sldMkLst>
        <pc:spChg chg="mod">
          <ac:chgData name="salehtaslym@gmail.com" userId="f64311f98232e3ea" providerId="LiveId" clId="{3B802BC7-3146-4385-BD7F-BD5B27C09FCC}" dt="2022-11-19T12:40:38.266" v="102" actId="20577"/>
          <ac:spMkLst>
            <pc:docMk/>
            <pc:sldMk cId="227691738" sldId="260"/>
            <ac:spMk id="2" creationId="{5431D360-DF7E-81C2-86D2-60A437C42AA4}"/>
          </ac:spMkLst>
        </pc:spChg>
        <pc:spChg chg="mod">
          <ac:chgData name="salehtaslym@gmail.com" userId="f64311f98232e3ea" providerId="LiveId" clId="{3B802BC7-3146-4385-BD7F-BD5B27C09FCC}" dt="2022-11-19T17:54:21.478" v="3164" actId="5793"/>
          <ac:spMkLst>
            <pc:docMk/>
            <pc:sldMk cId="227691738" sldId="260"/>
            <ac:spMk id="3" creationId="{F6FA108B-4EB2-D4FE-B4C9-01AFF5A8AB7F}"/>
          </ac:spMkLst>
        </pc:spChg>
      </pc:sldChg>
      <pc:sldChg chg="modSp new del mod ord">
        <pc:chgData name="salehtaslym@gmail.com" userId="f64311f98232e3ea" providerId="LiveId" clId="{3B802BC7-3146-4385-BD7F-BD5B27C09FCC}" dt="2022-11-19T13:10:58.665" v="2484" actId="2696"/>
        <pc:sldMkLst>
          <pc:docMk/>
          <pc:sldMk cId="400959000" sldId="261"/>
        </pc:sldMkLst>
        <pc:spChg chg="mod">
          <ac:chgData name="salehtaslym@gmail.com" userId="f64311f98232e3ea" providerId="LiveId" clId="{3B802BC7-3146-4385-BD7F-BD5B27C09FCC}" dt="2022-11-19T11:36:52.771" v="29" actId="20577"/>
          <ac:spMkLst>
            <pc:docMk/>
            <pc:sldMk cId="400959000" sldId="261"/>
            <ac:spMk id="2" creationId="{8135228B-1575-7753-9618-11396607FEA7}"/>
          </ac:spMkLst>
        </pc:spChg>
      </pc:sldChg>
      <pc:sldChg chg="modSp add mod">
        <pc:chgData name="salehtaslym@gmail.com" userId="f64311f98232e3ea" providerId="LiveId" clId="{3B802BC7-3146-4385-BD7F-BD5B27C09FCC}" dt="2022-11-20T08:20:21.240" v="8064" actId="20577"/>
        <pc:sldMkLst>
          <pc:docMk/>
          <pc:sldMk cId="3579877275" sldId="261"/>
        </pc:sldMkLst>
        <pc:spChg chg="mod">
          <ac:chgData name="salehtaslym@gmail.com" userId="f64311f98232e3ea" providerId="LiveId" clId="{3B802BC7-3146-4385-BD7F-BD5B27C09FCC}" dt="2022-11-20T08:20:21.240" v="8064" actId="20577"/>
          <ac:spMkLst>
            <pc:docMk/>
            <pc:sldMk cId="3579877275" sldId="261"/>
            <ac:spMk id="3" creationId="{F6FA108B-4EB2-D4FE-B4C9-01AFF5A8AB7F}"/>
          </ac:spMkLst>
        </pc:spChg>
      </pc:sldChg>
      <pc:sldChg chg="modSp add mod">
        <pc:chgData name="salehtaslym@gmail.com" userId="f64311f98232e3ea" providerId="LiveId" clId="{3B802BC7-3146-4385-BD7F-BD5B27C09FCC}" dt="2022-11-20T08:21:36.822" v="8080" actId="20577"/>
        <pc:sldMkLst>
          <pc:docMk/>
          <pc:sldMk cId="1822071910" sldId="262"/>
        </pc:sldMkLst>
        <pc:spChg chg="mod">
          <ac:chgData name="salehtaslym@gmail.com" userId="f64311f98232e3ea" providerId="LiveId" clId="{3B802BC7-3146-4385-BD7F-BD5B27C09FCC}" dt="2022-11-19T18:16:29.520" v="4343" actId="27636"/>
          <ac:spMkLst>
            <pc:docMk/>
            <pc:sldMk cId="1822071910" sldId="262"/>
            <ac:spMk id="2" creationId="{5431D360-DF7E-81C2-86D2-60A437C42AA4}"/>
          </ac:spMkLst>
        </pc:spChg>
        <pc:spChg chg="mod">
          <ac:chgData name="salehtaslym@gmail.com" userId="f64311f98232e3ea" providerId="LiveId" clId="{3B802BC7-3146-4385-BD7F-BD5B27C09FCC}" dt="2022-11-20T08:21:36.822" v="8080" actId="20577"/>
          <ac:spMkLst>
            <pc:docMk/>
            <pc:sldMk cId="1822071910" sldId="262"/>
            <ac:spMk id="3" creationId="{F6FA108B-4EB2-D4FE-B4C9-01AFF5A8AB7F}"/>
          </ac:spMkLst>
        </pc:spChg>
      </pc:sldChg>
      <pc:sldChg chg="modSp add mod ord">
        <pc:chgData name="salehtaslym@gmail.com" userId="f64311f98232e3ea" providerId="LiveId" clId="{3B802BC7-3146-4385-BD7F-BD5B27C09FCC}" dt="2022-11-20T10:26:47.929" v="12361"/>
        <pc:sldMkLst>
          <pc:docMk/>
          <pc:sldMk cId="1788327505" sldId="263"/>
        </pc:sldMkLst>
        <pc:spChg chg="mod">
          <ac:chgData name="salehtaslym@gmail.com" userId="f64311f98232e3ea" providerId="LiveId" clId="{3B802BC7-3146-4385-BD7F-BD5B27C09FCC}" dt="2022-11-19T18:45:24.932" v="6802" actId="20577"/>
          <ac:spMkLst>
            <pc:docMk/>
            <pc:sldMk cId="1788327505" sldId="263"/>
            <ac:spMk id="2" creationId="{5431D360-DF7E-81C2-86D2-60A437C42AA4}"/>
          </ac:spMkLst>
        </pc:spChg>
        <pc:spChg chg="mod">
          <ac:chgData name="salehtaslym@gmail.com" userId="f64311f98232e3ea" providerId="LiveId" clId="{3B802BC7-3146-4385-BD7F-BD5B27C09FCC}" dt="2022-11-19T19:18:46.612" v="7844" actId="313"/>
          <ac:spMkLst>
            <pc:docMk/>
            <pc:sldMk cId="1788327505" sldId="263"/>
            <ac:spMk id="3" creationId="{F6FA108B-4EB2-D4FE-B4C9-01AFF5A8AB7F}"/>
          </ac:spMkLst>
        </pc:spChg>
      </pc:sldChg>
      <pc:sldChg chg="modSp add del mod ord">
        <pc:chgData name="salehtaslym@gmail.com" userId="f64311f98232e3ea" providerId="LiveId" clId="{3B802BC7-3146-4385-BD7F-BD5B27C09FCC}" dt="2022-11-20T13:00:49.134" v="21220" actId="20577"/>
        <pc:sldMkLst>
          <pc:docMk/>
          <pc:sldMk cId="599738106" sldId="264"/>
        </pc:sldMkLst>
        <pc:spChg chg="mod">
          <ac:chgData name="salehtaslym@gmail.com" userId="f64311f98232e3ea" providerId="LiveId" clId="{3B802BC7-3146-4385-BD7F-BD5B27C09FCC}" dt="2022-11-20T11:12:19.900" v="16712" actId="20577"/>
          <ac:spMkLst>
            <pc:docMk/>
            <pc:sldMk cId="599738106" sldId="264"/>
            <ac:spMk id="2" creationId="{5431D360-DF7E-81C2-86D2-60A437C42AA4}"/>
          </ac:spMkLst>
        </pc:spChg>
        <pc:spChg chg="mod">
          <ac:chgData name="salehtaslym@gmail.com" userId="f64311f98232e3ea" providerId="LiveId" clId="{3B802BC7-3146-4385-BD7F-BD5B27C09FCC}" dt="2022-11-20T13:00:49.134" v="21220" actId="20577"/>
          <ac:spMkLst>
            <pc:docMk/>
            <pc:sldMk cId="599738106" sldId="264"/>
            <ac:spMk id="3" creationId="{F6FA108B-4EB2-D4FE-B4C9-01AFF5A8AB7F}"/>
          </ac:spMkLst>
        </pc:spChg>
      </pc:sldChg>
      <pc:sldChg chg="add">
        <pc:chgData name="salehtaslym@gmail.com" userId="f64311f98232e3ea" providerId="LiveId" clId="{3B802BC7-3146-4385-BD7F-BD5B27C09FCC}" dt="2022-11-19T18:53:45.471" v="6834" actId="2890"/>
        <pc:sldMkLst>
          <pc:docMk/>
          <pc:sldMk cId="1926181459" sldId="265"/>
        </pc:sldMkLst>
      </pc:sldChg>
      <pc:sldChg chg="new del">
        <pc:chgData name="salehtaslym@gmail.com" userId="f64311f98232e3ea" providerId="LiveId" clId="{3B802BC7-3146-4385-BD7F-BD5B27C09FCC}" dt="2022-11-19T18:53:40.651" v="6833" actId="2696"/>
        <pc:sldMkLst>
          <pc:docMk/>
          <pc:sldMk cId="3291293418" sldId="265"/>
        </pc:sldMkLst>
      </pc:sldChg>
      <pc:sldChg chg="addSp modSp new mod ord">
        <pc:chgData name="salehtaslym@gmail.com" userId="f64311f98232e3ea" providerId="LiveId" clId="{3B802BC7-3146-4385-BD7F-BD5B27C09FCC}" dt="2022-11-20T11:25:20.726" v="17208"/>
        <pc:sldMkLst>
          <pc:docMk/>
          <pc:sldMk cId="376001368" sldId="266"/>
        </pc:sldMkLst>
        <pc:spChg chg="mod">
          <ac:chgData name="salehtaslym@gmail.com" userId="f64311f98232e3ea" providerId="LiveId" clId="{3B802BC7-3146-4385-BD7F-BD5B27C09FCC}" dt="2022-11-20T10:11:06.374" v="11661" actId="113"/>
          <ac:spMkLst>
            <pc:docMk/>
            <pc:sldMk cId="376001368" sldId="266"/>
            <ac:spMk id="2" creationId="{F7674707-91A2-F273-F8A7-295448DE2220}"/>
          </ac:spMkLst>
        </pc:spChg>
        <pc:spChg chg="mod">
          <ac:chgData name="salehtaslym@gmail.com" userId="f64311f98232e3ea" providerId="LiveId" clId="{3B802BC7-3146-4385-BD7F-BD5B27C09FCC}" dt="2022-11-20T11:14:18.880" v="17007" actId="20577"/>
          <ac:spMkLst>
            <pc:docMk/>
            <pc:sldMk cId="376001368" sldId="266"/>
            <ac:spMk id="3" creationId="{C8CE92B9-E281-F347-63D4-A6B4407432BB}"/>
          </ac:spMkLst>
        </pc:spChg>
        <pc:spChg chg="add mod">
          <ac:chgData name="salehtaslym@gmail.com" userId="f64311f98232e3ea" providerId="LiveId" clId="{3B802BC7-3146-4385-BD7F-BD5B27C09FCC}" dt="2022-11-20T09:38:49.088" v="10155" actId="1076"/>
          <ac:spMkLst>
            <pc:docMk/>
            <pc:sldMk cId="376001368" sldId="266"/>
            <ac:spMk id="4" creationId="{80702271-0CA3-B621-32BB-3449787A5669}"/>
          </ac:spMkLst>
        </pc:spChg>
      </pc:sldChg>
      <pc:sldChg chg="modSp add mod ord">
        <pc:chgData name="salehtaslym@gmail.com" userId="f64311f98232e3ea" providerId="LiveId" clId="{3B802BC7-3146-4385-BD7F-BD5B27C09FCC}" dt="2022-11-20T11:38:42.482" v="18450" actId="255"/>
        <pc:sldMkLst>
          <pc:docMk/>
          <pc:sldMk cId="4244853854" sldId="267"/>
        </pc:sldMkLst>
        <pc:spChg chg="mod">
          <ac:chgData name="salehtaslym@gmail.com" userId="f64311f98232e3ea" providerId="LiveId" clId="{3B802BC7-3146-4385-BD7F-BD5B27C09FCC}" dt="2022-11-20T10:34:40.890" v="13074" actId="20577"/>
          <ac:spMkLst>
            <pc:docMk/>
            <pc:sldMk cId="4244853854" sldId="267"/>
            <ac:spMk id="2" creationId="{F7674707-91A2-F273-F8A7-295448DE2220}"/>
          </ac:spMkLst>
        </pc:spChg>
        <pc:spChg chg="mod">
          <ac:chgData name="salehtaslym@gmail.com" userId="f64311f98232e3ea" providerId="LiveId" clId="{3B802BC7-3146-4385-BD7F-BD5B27C09FCC}" dt="2022-11-20T11:38:42.482" v="18450" actId="255"/>
          <ac:spMkLst>
            <pc:docMk/>
            <pc:sldMk cId="4244853854" sldId="267"/>
            <ac:spMk id="3" creationId="{C8CE92B9-E281-F347-63D4-A6B4407432BB}"/>
          </ac:spMkLst>
        </pc:spChg>
      </pc:sldChg>
      <pc:sldChg chg="modSp add mod ord">
        <pc:chgData name="salehtaslym@gmail.com" userId="f64311f98232e3ea" providerId="LiveId" clId="{3B802BC7-3146-4385-BD7F-BD5B27C09FCC}" dt="2022-11-20T11:16:22.685" v="17188" actId="20577"/>
        <pc:sldMkLst>
          <pc:docMk/>
          <pc:sldMk cId="3896578556" sldId="268"/>
        </pc:sldMkLst>
        <pc:spChg chg="mod">
          <ac:chgData name="salehtaslym@gmail.com" userId="f64311f98232e3ea" providerId="LiveId" clId="{3B802BC7-3146-4385-BD7F-BD5B27C09FCC}" dt="2022-11-20T10:42:13.109" v="13678" actId="20577"/>
          <ac:spMkLst>
            <pc:docMk/>
            <pc:sldMk cId="3896578556" sldId="268"/>
            <ac:spMk id="2" creationId="{F7674707-91A2-F273-F8A7-295448DE2220}"/>
          </ac:spMkLst>
        </pc:spChg>
        <pc:spChg chg="mod">
          <ac:chgData name="salehtaslym@gmail.com" userId="f64311f98232e3ea" providerId="LiveId" clId="{3B802BC7-3146-4385-BD7F-BD5B27C09FCC}" dt="2022-11-20T11:16:22.685" v="17188" actId="20577"/>
          <ac:spMkLst>
            <pc:docMk/>
            <pc:sldMk cId="3896578556" sldId="268"/>
            <ac:spMk id="3" creationId="{C8CE92B9-E281-F347-63D4-A6B4407432BB}"/>
          </ac:spMkLst>
        </pc:spChg>
      </pc:sldChg>
      <pc:sldChg chg="modSp add mod">
        <pc:chgData name="salehtaslym@gmail.com" userId="f64311f98232e3ea" providerId="LiveId" clId="{3B802BC7-3146-4385-BD7F-BD5B27C09FCC}" dt="2022-11-20T11:46:11.031" v="18916" actId="20577"/>
        <pc:sldMkLst>
          <pc:docMk/>
          <pc:sldMk cId="632029795" sldId="269"/>
        </pc:sldMkLst>
        <pc:spChg chg="mod">
          <ac:chgData name="salehtaslym@gmail.com" userId="f64311f98232e3ea" providerId="LiveId" clId="{3B802BC7-3146-4385-BD7F-BD5B27C09FCC}" dt="2022-11-20T11:24:12.292" v="17206" actId="20577"/>
          <ac:spMkLst>
            <pc:docMk/>
            <pc:sldMk cId="632029795" sldId="269"/>
            <ac:spMk id="2" creationId="{F7674707-91A2-F273-F8A7-295448DE2220}"/>
          </ac:spMkLst>
        </pc:spChg>
        <pc:spChg chg="mod">
          <ac:chgData name="salehtaslym@gmail.com" userId="f64311f98232e3ea" providerId="LiveId" clId="{3B802BC7-3146-4385-BD7F-BD5B27C09FCC}" dt="2022-11-20T11:46:11.031" v="18916" actId="20577"/>
          <ac:spMkLst>
            <pc:docMk/>
            <pc:sldMk cId="632029795" sldId="269"/>
            <ac:spMk id="3" creationId="{C8CE92B9-E281-F347-63D4-A6B4407432BB}"/>
          </ac:spMkLst>
        </pc:spChg>
      </pc:sldChg>
      <pc:sldChg chg="modSp new del mod">
        <pc:chgData name="salehtaslym@gmail.com" userId="f64311f98232e3ea" providerId="LiveId" clId="{3B802BC7-3146-4385-BD7F-BD5B27C09FCC}" dt="2022-11-20T12:25:44.637" v="19603" actId="2696"/>
        <pc:sldMkLst>
          <pc:docMk/>
          <pc:sldMk cId="2577964824" sldId="270"/>
        </pc:sldMkLst>
        <pc:spChg chg="mod">
          <ac:chgData name="salehtaslym@gmail.com" userId="f64311f98232e3ea" providerId="LiveId" clId="{3B802BC7-3146-4385-BD7F-BD5B27C09FCC}" dt="2022-11-20T12:20:59.852" v="19062" actId="20577"/>
          <ac:spMkLst>
            <pc:docMk/>
            <pc:sldMk cId="2577964824" sldId="270"/>
            <ac:spMk id="2" creationId="{D8730A27-F37B-627B-D93C-4CB064A365A3}"/>
          </ac:spMkLst>
        </pc:spChg>
      </pc:sldChg>
      <pc:sldChg chg="modSp new del mod">
        <pc:chgData name="salehtaslym@gmail.com" userId="f64311f98232e3ea" providerId="LiveId" clId="{3B802BC7-3146-4385-BD7F-BD5B27C09FCC}" dt="2022-11-20T12:32:38.345" v="20310" actId="2696"/>
        <pc:sldMkLst>
          <pc:docMk/>
          <pc:sldMk cId="3006353842" sldId="270"/>
        </pc:sldMkLst>
        <pc:spChg chg="mod">
          <ac:chgData name="salehtaslym@gmail.com" userId="f64311f98232e3ea" providerId="LiveId" clId="{3B802BC7-3146-4385-BD7F-BD5B27C09FCC}" dt="2022-11-20T12:30:11.722" v="20164" actId="20577"/>
          <ac:spMkLst>
            <pc:docMk/>
            <pc:sldMk cId="3006353842" sldId="270"/>
            <ac:spMk id="2" creationId="{5D108FED-1D6B-BD73-279F-1135A36FFCAC}"/>
          </ac:spMkLst>
        </pc:spChg>
        <pc:spChg chg="mod">
          <ac:chgData name="salehtaslym@gmail.com" userId="f64311f98232e3ea" providerId="LiveId" clId="{3B802BC7-3146-4385-BD7F-BD5B27C09FCC}" dt="2022-11-20T12:32:31.452" v="20308" actId="20578"/>
          <ac:spMkLst>
            <pc:docMk/>
            <pc:sldMk cId="3006353842" sldId="270"/>
            <ac:spMk id="3" creationId="{7514BB23-5748-63B7-08ED-B37CAF4D3CBF}"/>
          </ac:spMkLst>
        </pc:spChg>
      </pc:sldChg>
      <pc:sldChg chg="addSp delSp modSp new mod">
        <pc:chgData name="salehtaslym@gmail.com" userId="f64311f98232e3ea" providerId="LiveId" clId="{3B802BC7-3146-4385-BD7F-BD5B27C09FCC}" dt="2022-11-20T13:01:15.155" v="21222" actId="1076"/>
        <pc:sldMkLst>
          <pc:docMk/>
          <pc:sldMk cId="663699427" sldId="271"/>
        </pc:sldMkLst>
        <pc:spChg chg="mod">
          <ac:chgData name="salehtaslym@gmail.com" userId="f64311f98232e3ea" providerId="LiveId" clId="{3B802BC7-3146-4385-BD7F-BD5B27C09FCC}" dt="2022-11-20T13:01:08.689" v="21221" actId="122"/>
          <ac:spMkLst>
            <pc:docMk/>
            <pc:sldMk cId="663699427" sldId="271"/>
            <ac:spMk id="2" creationId="{5458C806-A8A1-9081-47CA-CA6E7DE62D6C}"/>
          </ac:spMkLst>
        </pc:spChg>
        <pc:spChg chg="mod">
          <ac:chgData name="salehtaslym@gmail.com" userId="f64311f98232e3ea" providerId="LiveId" clId="{3B802BC7-3146-4385-BD7F-BD5B27C09FCC}" dt="2022-11-20T12:56:22.377" v="21074" actId="14100"/>
          <ac:spMkLst>
            <pc:docMk/>
            <pc:sldMk cId="663699427" sldId="271"/>
            <ac:spMk id="3" creationId="{63215078-C477-E459-FBAC-E7724FC5153E}"/>
          </ac:spMkLst>
        </pc:spChg>
        <pc:spChg chg="add del">
          <ac:chgData name="salehtaslym@gmail.com" userId="f64311f98232e3ea" providerId="LiveId" clId="{3B802BC7-3146-4385-BD7F-BD5B27C09FCC}" dt="2022-11-20T12:34:16.997" v="20515" actId="22"/>
          <ac:spMkLst>
            <pc:docMk/>
            <pc:sldMk cId="663699427" sldId="271"/>
            <ac:spMk id="5" creationId="{2DB88023-0171-BF84-C6F8-817CCD5D0B6A}"/>
          </ac:spMkLst>
        </pc:spChg>
        <pc:spChg chg="add del mod">
          <ac:chgData name="salehtaslym@gmail.com" userId="f64311f98232e3ea" providerId="LiveId" clId="{3B802BC7-3146-4385-BD7F-BD5B27C09FCC}" dt="2022-11-20T12:56:44.998" v="21078"/>
          <ac:spMkLst>
            <pc:docMk/>
            <pc:sldMk cId="663699427" sldId="271"/>
            <ac:spMk id="6" creationId="{AD787B66-AB6A-D0AA-C6A0-C46FF4A21FD5}"/>
          </ac:spMkLst>
        </pc:spChg>
        <pc:spChg chg="add mod">
          <ac:chgData name="salehtaslym@gmail.com" userId="f64311f98232e3ea" providerId="LiveId" clId="{3B802BC7-3146-4385-BD7F-BD5B27C09FCC}" dt="2022-11-20T13:01:15.155" v="21222" actId="1076"/>
          <ac:spMkLst>
            <pc:docMk/>
            <pc:sldMk cId="663699427" sldId="271"/>
            <ac:spMk id="7" creationId="{8FC6FCEC-D087-6B55-EC6F-E13407E9E47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5106535E-00F9-4783-96E8-0320458D771C}" type="datetimeFigureOut">
              <a:rPr lang="en-US" smtClean="0"/>
              <a:pPr/>
              <a:t>12/13/2022</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10A20341-3E31-4051-B0E5-92E7D7D46D10}" type="slidenum">
              <a:rPr lang="en-US" smtClean="0"/>
              <a:pPr/>
              <a:t>‹N°›</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139987021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06535E-00F9-4783-96E8-0320458D771C}" type="datetimeFigureOut">
              <a:rPr lang="en-US" smtClean="0"/>
              <a:pPr/>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20341-3E31-4051-B0E5-92E7D7D46D10}" type="slidenum">
              <a:rPr lang="en-US" smtClean="0"/>
              <a:pPr/>
              <a:t>‹N°›</a:t>
            </a:fld>
            <a:endParaRPr lang="en-US"/>
          </a:p>
        </p:txBody>
      </p:sp>
    </p:spTree>
    <p:extLst>
      <p:ext uri="{BB962C8B-B14F-4D97-AF65-F5344CB8AC3E}">
        <p14:creationId xmlns:p14="http://schemas.microsoft.com/office/powerpoint/2010/main" xmlns="" val="1073252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06535E-00F9-4783-96E8-0320458D771C}" type="datetimeFigureOut">
              <a:rPr lang="en-US" smtClean="0"/>
              <a:pPr/>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20341-3E31-4051-B0E5-92E7D7D46D10}" type="slidenum">
              <a:rPr lang="en-US" smtClean="0"/>
              <a:pPr/>
              <a:t>‹N°›</a:t>
            </a:fld>
            <a:endParaRPr lang="en-US"/>
          </a:p>
        </p:txBody>
      </p:sp>
    </p:spTree>
    <p:extLst>
      <p:ext uri="{BB962C8B-B14F-4D97-AF65-F5344CB8AC3E}">
        <p14:creationId xmlns:p14="http://schemas.microsoft.com/office/powerpoint/2010/main" xmlns="" val="2951705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06535E-00F9-4783-96E8-0320458D771C}" type="datetimeFigureOut">
              <a:rPr lang="en-US" smtClean="0"/>
              <a:pPr/>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20341-3E31-4051-B0E5-92E7D7D46D10}" type="slidenum">
              <a:rPr lang="en-US" smtClean="0"/>
              <a:pPr/>
              <a:t>‹N°›</a:t>
            </a:fld>
            <a:endParaRPr lang="en-US"/>
          </a:p>
        </p:txBody>
      </p:sp>
    </p:spTree>
    <p:extLst>
      <p:ext uri="{BB962C8B-B14F-4D97-AF65-F5344CB8AC3E}">
        <p14:creationId xmlns:p14="http://schemas.microsoft.com/office/powerpoint/2010/main" xmlns="" val="1780540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06535E-00F9-4783-96E8-0320458D771C}" type="datetimeFigureOut">
              <a:rPr lang="en-US" smtClean="0"/>
              <a:pPr/>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20341-3E31-4051-B0E5-92E7D7D46D10}" type="slidenum">
              <a:rPr lang="en-US" smtClean="0"/>
              <a:pPr/>
              <a:t>‹N°›</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2873837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06535E-00F9-4783-96E8-0320458D771C}" type="datetimeFigureOut">
              <a:rPr lang="en-US" smtClean="0"/>
              <a:pPr/>
              <a:t>12/13/2022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A20341-3E31-4051-B0E5-92E7D7D46D10}" type="slidenum">
              <a:rPr lang="en-US" smtClean="0"/>
              <a:pPr/>
              <a:t>‹N°›</a:t>
            </a:fld>
            <a:endParaRPr lang="en-US"/>
          </a:p>
        </p:txBody>
      </p:sp>
    </p:spTree>
    <p:extLst>
      <p:ext uri="{BB962C8B-B14F-4D97-AF65-F5344CB8AC3E}">
        <p14:creationId xmlns:p14="http://schemas.microsoft.com/office/powerpoint/2010/main" xmlns="" val="2327057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106535E-00F9-4783-96E8-0320458D771C}" type="datetimeFigureOut">
              <a:rPr lang="en-US" smtClean="0"/>
              <a:pPr/>
              <a:t>12/13/2022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A20341-3E31-4051-B0E5-92E7D7D46D10}" type="slidenum">
              <a:rPr lang="en-US" smtClean="0"/>
              <a:pPr/>
              <a:t>‹N°›</a:t>
            </a:fld>
            <a:endParaRPr lang="en-US"/>
          </a:p>
        </p:txBody>
      </p:sp>
    </p:spTree>
    <p:extLst>
      <p:ext uri="{BB962C8B-B14F-4D97-AF65-F5344CB8AC3E}">
        <p14:creationId xmlns:p14="http://schemas.microsoft.com/office/powerpoint/2010/main" xmlns="" val="2105959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06535E-00F9-4783-96E8-0320458D771C}" type="datetimeFigureOut">
              <a:rPr lang="en-US" smtClean="0"/>
              <a:pPr/>
              <a:t>12/13/2022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A20341-3E31-4051-B0E5-92E7D7D46D10}" type="slidenum">
              <a:rPr lang="en-US" smtClean="0"/>
              <a:pPr/>
              <a:t>‹N°›</a:t>
            </a:fld>
            <a:endParaRPr lang="en-US"/>
          </a:p>
        </p:txBody>
      </p:sp>
    </p:spTree>
    <p:extLst>
      <p:ext uri="{BB962C8B-B14F-4D97-AF65-F5344CB8AC3E}">
        <p14:creationId xmlns:p14="http://schemas.microsoft.com/office/powerpoint/2010/main" xmlns="" val="1017777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06535E-00F9-4783-96E8-0320458D771C}" type="datetimeFigureOut">
              <a:rPr lang="en-US" smtClean="0"/>
              <a:pPr/>
              <a:t>12/13/2022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A20341-3E31-4051-B0E5-92E7D7D46D10}" type="slidenum">
              <a:rPr lang="en-US" smtClean="0"/>
              <a:pPr/>
              <a:t>‹N°›</a:t>
            </a:fld>
            <a:endParaRPr lang="en-US"/>
          </a:p>
        </p:txBody>
      </p:sp>
    </p:spTree>
    <p:extLst>
      <p:ext uri="{BB962C8B-B14F-4D97-AF65-F5344CB8AC3E}">
        <p14:creationId xmlns:p14="http://schemas.microsoft.com/office/powerpoint/2010/main" xmlns="" val="2959505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06535E-00F9-4783-96E8-0320458D771C}" type="datetimeFigureOut">
              <a:rPr lang="en-US" smtClean="0"/>
              <a:pPr/>
              <a:t>12/13/2022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A20341-3E31-4051-B0E5-92E7D7D46D10}" type="slidenum">
              <a:rPr lang="en-US" smtClean="0"/>
              <a:pPr/>
              <a:t>‹N°›</a:t>
            </a:fld>
            <a:endParaRPr lang="en-US"/>
          </a:p>
        </p:txBody>
      </p:sp>
    </p:spTree>
    <p:extLst>
      <p:ext uri="{BB962C8B-B14F-4D97-AF65-F5344CB8AC3E}">
        <p14:creationId xmlns:p14="http://schemas.microsoft.com/office/powerpoint/2010/main" xmlns="" val="2918905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06535E-00F9-4783-96E8-0320458D771C}" type="datetimeFigureOut">
              <a:rPr lang="en-US" smtClean="0"/>
              <a:pPr/>
              <a:t>12/13/2022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A20341-3E31-4051-B0E5-92E7D7D46D10}" type="slidenum">
              <a:rPr lang="en-US" smtClean="0"/>
              <a:pPr/>
              <a:t>‹N°›</a:t>
            </a:fld>
            <a:endParaRPr lang="en-US"/>
          </a:p>
        </p:txBody>
      </p:sp>
    </p:spTree>
    <p:extLst>
      <p:ext uri="{BB962C8B-B14F-4D97-AF65-F5344CB8AC3E}">
        <p14:creationId xmlns:p14="http://schemas.microsoft.com/office/powerpoint/2010/main" xmlns="" val="165383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5106535E-00F9-4783-96E8-0320458D771C}" type="datetimeFigureOut">
              <a:rPr lang="en-US" smtClean="0"/>
              <a:pPr/>
              <a:t>12/13/2022</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10A20341-3E31-4051-B0E5-92E7D7D46D10}" type="slidenum">
              <a:rPr lang="en-US" smtClean="0"/>
              <a:pPr/>
              <a:t>‹N°›</a:t>
            </a:fld>
            <a:endParaRPr lang="en-US"/>
          </a:p>
        </p:txBody>
      </p:sp>
    </p:spTree>
    <p:extLst>
      <p:ext uri="{BB962C8B-B14F-4D97-AF65-F5344CB8AC3E}">
        <p14:creationId xmlns:p14="http://schemas.microsoft.com/office/powerpoint/2010/main" xmlns="" val="6554183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s://www.youtube.com/watch?v=M3ItK272gE4"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8" Type="http://schemas.openxmlformats.org/officeDocument/2006/relationships/hyperlink" Target="https://www.universalis.fr/encyclopedie/andre-marie-ampere/1-le-fondateur-de-l-electromagnetisme/" TargetMode="External"/><Relationship Id="rId13" Type="http://schemas.openxmlformats.org/officeDocument/2006/relationships/hyperlink" Target="https://www.youtube.com/watch?v=M3ItK272gE4" TargetMode="External"/><Relationship Id="rId18" Type="http://schemas.openxmlformats.org/officeDocument/2006/relationships/hyperlink" Target="https://atelieremploi.fr/wiki/Mirror_galvanometer" TargetMode="External"/><Relationship Id="rId26" Type="http://schemas.openxmlformats.org/officeDocument/2006/relationships/hyperlink" Target="http://www.lecompendium.com/dossier_elec_25_galvanometres/galvanometres.htm" TargetMode="External"/><Relationship Id="rId3" Type="http://schemas.openxmlformats.org/officeDocument/2006/relationships/hyperlink" Target="https://www.reseau-canope.fr/corpus/video/galvani-et-l%E2%80%99electricite-animale-141.html" TargetMode="External"/><Relationship Id="rId21" Type="http://schemas.openxmlformats.org/officeDocument/2006/relationships/hyperlink" Target="https://www.lyceedenantes.fr/georges/4637/" TargetMode="External"/><Relationship Id="rId7" Type="http://schemas.openxmlformats.org/officeDocument/2006/relationships/hyperlink" Target="https://www.linternaute.fr/science/biographie/1778026-andre-ampere-biographie-courte-dates-citations/" TargetMode="External"/><Relationship Id="rId12" Type="http://schemas.openxmlformats.org/officeDocument/2006/relationships/hyperlink" Target="http://sprocure.web.cern.ch/Electricite/Galvanometre/galvanometres.htm" TargetMode="External"/><Relationship Id="rId17" Type="http://schemas.openxmlformats.org/officeDocument/2006/relationships/hyperlink" Target="https://www.unilim.fr/patrimoinescientifique/wp-content/uploads/sites/44/2017/03/Galvanometre-dArsonval_88.pdf" TargetMode="External"/><Relationship Id="rId25" Type="http://schemas.openxmlformats.org/officeDocument/2006/relationships/hyperlink" Target="http://www.ampere.cnrs.fr/histoire/items/show/360" TargetMode="External"/><Relationship Id="rId2" Type="http://schemas.openxmlformats.org/officeDocument/2006/relationships/hyperlink" Target="https://vivreaulycee.fr/la-petite-histoire-de-la-pile-electrique-et-la-controverse-galvani-volta/" TargetMode="External"/><Relationship Id="rId16" Type="http://schemas.openxmlformats.org/officeDocument/2006/relationships/hyperlink" Target="https://en.wikipedia.org/wiki/Mirror_galvanometer" TargetMode="External"/><Relationship Id="rId20" Type="http://schemas.openxmlformats.org/officeDocument/2006/relationships/hyperlink" Target="https://fr.wikipedia.org/wiki/William_Thomson_(Lord_Kelvin)" TargetMode="External"/><Relationship Id="rId1" Type="http://schemas.openxmlformats.org/officeDocument/2006/relationships/slideLayout" Target="../slideLayouts/slideLayout2.xml"/><Relationship Id="rId6" Type="http://schemas.openxmlformats.org/officeDocument/2006/relationships/hyperlink" Target="https://www.techno-science.net/definition/3218.html" TargetMode="External"/><Relationship Id="rId11" Type="http://schemas.openxmlformats.org/officeDocument/2006/relationships/hyperlink" Target="https://fr.wikipedia.org/wiki/Leopoldo_Nobili" TargetMode="External"/><Relationship Id="rId24" Type="http://schemas.openxmlformats.org/officeDocument/2006/relationships/hyperlink" Target="https://webetab.ac-bordeaux.fr/Pedagogie/Physique/Physico/Electro/e03galva.htm" TargetMode="External"/><Relationship Id="rId5" Type="http://schemas.openxmlformats.org/officeDocument/2006/relationships/hyperlink" Target="https://fr.wikipedia.org/wiki/Galvanom%C3%A8tre" TargetMode="External"/><Relationship Id="rId15" Type="http://schemas.openxmlformats.org/officeDocument/2006/relationships/hyperlink" Target="https://fr.wikipedia.org/wiki/Ars%C3%A8ne_d'Arsonval" TargetMode="External"/><Relationship Id="rId23" Type="http://schemas.openxmlformats.org/officeDocument/2006/relationships/hyperlink" Target="https://books.google.am/books?id=2wwAAAAAMAAJ&amp;pg=PA189&amp;hl=hy&amp;source=gbs_selected_pages&amp;cad=2" TargetMode="External"/><Relationship Id="rId28" Type="http://schemas.openxmlformats.org/officeDocument/2006/relationships/hyperlink" Target="https://www.alienor.org/collections/oeuvre/19433-galvanometre-a-miroir" TargetMode="External"/><Relationship Id="rId10" Type="http://schemas.openxmlformats.org/officeDocument/2006/relationships/hyperlink" Target="https://fr.wikipedia.org/wiki/Claude_Pouillet" TargetMode="External"/><Relationship Id="rId19" Type="http://schemas.openxmlformats.org/officeDocument/2006/relationships/hyperlink" Target="https://fr.wikipedia.org/wiki/Johann_Christian_Poggendorff" TargetMode="External"/><Relationship Id="rId4" Type="http://schemas.openxmlformats.org/officeDocument/2006/relationships/hyperlink" Target="http://www.ampere.cnrs.fr/histoire/parcours-historique/lois-courants/ampere-inventeur" TargetMode="External"/><Relationship Id="rId9" Type="http://schemas.openxmlformats.org/officeDocument/2006/relationships/hyperlink" Target="http://leradiofil.com/SCHWEIGGER.htm" TargetMode="External"/><Relationship Id="rId14" Type="http://schemas.openxmlformats.org/officeDocument/2006/relationships/hyperlink" Target="https://fr.wikipedia.org/wiki/Marcel_Deprez" TargetMode="External"/><Relationship Id="rId22" Type="http://schemas.openxmlformats.org/officeDocument/2006/relationships/hyperlink" Target="https://fr.wikipedia.org/wiki/Jean-Gustave_Bourbouze" TargetMode="External"/><Relationship Id="rId27" Type="http://schemas.openxmlformats.org/officeDocument/2006/relationships/hyperlink" Target="http://collectionsphysique.univ-lyon1.fr/appareil/galvanometre/" TargetMode="External"/></Relationships>
</file>

<file path=ppt/slides/_rels/slide2.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5.xml"/><Relationship Id="rId7" Type="http://schemas.openxmlformats.org/officeDocument/2006/relationships/slide" Target="slide10.xml"/><Relationship Id="rId2"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slide" Target="slide8.xml"/><Relationship Id="rId5" Type="http://schemas.openxmlformats.org/officeDocument/2006/relationships/slide" Target="slide9.xml"/><Relationship Id="rId4" Type="http://schemas.openxmlformats.org/officeDocument/2006/relationships/slide" Target="slide7.xml"/><Relationship Id="rId9" Type="http://schemas.openxmlformats.org/officeDocument/2006/relationships/slide" Target="slide12.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s://www.reseau-canope.fr/corpus/video/galvani-et-l%E2%80%99electricite-animale-141.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www.ampere.cnrs.fr/histoire/items/show/360"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s://fr.wikipedia.org/wiki/%C3%89lectrophysiologie"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s://fr.wikipedia.org/wiki/Annalen_der_Physik"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6BE883-8B58-0952-0784-3F746BF2FDF6}"/>
              </a:ext>
            </a:extLst>
          </p:cNvPr>
          <p:cNvSpPr>
            <a:spLocks noGrp="1"/>
          </p:cNvSpPr>
          <p:nvPr>
            <p:ph type="ctrTitle"/>
          </p:nvPr>
        </p:nvSpPr>
        <p:spPr>
          <a:xfrm>
            <a:off x="1261872" y="758952"/>
            <a:ext cx="10509214" cy="4041648"/>
          </a:xfrm>
        </p:spPr>
        <p:txBody>
          <a:bodyPr/>
          <a:lstStyle/>
          <a:p>
            <a:r>
              <a:rPr lang="fr-FR" dirty="0"/>
              <a:t>Le galvanomètre à travers le </a:t>
            </a:r>
            <a:r>
              <a:rPr lang="fr-FR" dirty="0">
                <a:hlinkClick r:id="rId2" action="ppaction://hlinksldjump">
                  <a:extLst>
                    <a:ext uri="{A12FA001-AC4F-418D-AE19-62706E023703}">
                      <ahyp:hlinkClr xmlns:ahyp="http://schemas.microsoft.com/office/drawing/2018/hyperlinkcolor" xmlns="" val="tx"/>
                    </a:ext>
                  </a:extLst>
                </a:hlinkClick>
              </a:rPr>
              <a:t>temps</a:t>
            </a:r>
            <a:r>
              <a:rPr lang="fr-FR" dirty="0"/>
              <a:t> et son </a:t>
            </a:r>
            <a:r>
              <a:rPr lang="fr-FR" dirty="0">
                <a:hlinkClick r:id="rId3" action="ppaction://hlinksldjump">
                  <a:extLst>
                    <a:ext uri="{A12FA001-AC4F-418D-AE19-62706E023703}">
                      <ahyp:hlinkClr xmlns:ahyp="http://schemas.microsoft.com/office/drawing/2018/hyperlinkcolor" xmlns="" val="tx"/>
                    </a:ext>
                  </a:extLst>
                </a:hlinkClick>
              </a:rPr>
              <a:t>évolution</a:t>
            </a:r>
            <a:endParaRPr lang="en-US" dirty="0"/>
          </a:p>
        </p:txBody>
      </p:sp>
      <p:sp>
        <p:nvSpPr>
          <p:cNvPr id="3" name="Subtitle 2">
            <a:extLst>
              <a:ext uri="{FF2B5EF4-FFF2-40B4-BE49-F238E27FC236}">
                <a16:creationId xmlns:a16="http://schemas.microsoft.com/office/drawing/2014/main" xmlns="" id="{0646B09A-5503-386B-400E-C226928FBA3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xmlns="" val="3925811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674707-91A2-F273-F8A7-295448DE2220}"/>
              </a:ext>
            </a:extLst>
          </p:cNvPr>
          <p:cNvSpPr>
            <a:spLocks noGrp="1"/>
          </p:cNvSpPr>
          <p:nvPr>
            <p:ph type="title"/>
          </p:nvPr>
        </p:nvSpPr>
        <p:spPr/>
        <p:txBody>
          <a:bodyPr/>
          <a:lstStyle/>
          <a:p>
            <a:r>
              <a:rPr lang="fr-FR" b="1" dirty="0"/>
              <a:t>1858</a:t>
            </a:r>
            <a:r>
              <a:rPr lang="fr-FR" dirty="0"/>
              <a:t>: Le galvanomètre à miroir de Kelvin</a:t>
            </a:r>
          </a:p>
        </p:txBody>
      </p:sp>
      <p:sp>
        <p:nvSpPr>
          <p:cNvPr id="3" name="Content Placeholder 2">
            <a:extLst>
              <a:ext uri="{FF2B5EF4-FFF2-40B4-BE49-F238E27FC236}">
                <a16:creationId xmlns:a16="http://schemas.microsoft.com/office/drawing/2014/main" xmlns="" id="{C8CE92B9-E281-F347-63D4-A6B4407432BB}"/>
              </a:ext>
            </a:extLst>
          </p:cNvPr>
          <p:cNvSpPr>
            <a:spLocks noGrp="1"/>
          </p:cNvSpPr>
          <p:nvPr>
            <p:ph idx="1"/>
          </p:nvPr>
        </p:nvSpPr>
        <p:spPr>
          <a:xfrm>
            <a:off x="1261872" y="1828799"/>
            <a:ext cx="8595360" cy="4752201"/>
          </a:xfrm>
        </p:spPr>
        <p:txBody>
          <a:bodyPr>
            <a:normAutofit lnSpcReduction="10000"/>
          </a:bodyPr>
          <a:lstStyle/>
          <a:p>
            <a:r>
              <a:rPr lang="fr-FR" sz="1400" dirty="0"/>
              <a:t>William </a:t>
            </a:r>
            <a:r>
              <a:rPr lang="fr-FR" sz="1400" dirty="0" smtClean="0"/>
              <a:t>Thompson, </a:t>
            </a:r>
            <a:r>
              <a:rPr lang="fr-FR" sz="1400" dirty="0"/>
              <a:t>qui plus tard deviendra Lord </a:t>
            </a:r>
            <a:r>
              <a:rPr lang="fr-FR" sz="1400" dirty="0" smtClean="0"/>
              <a:t>Kelvin, </a:t>
            </a:r>
            <a:r>
              <a:rPr lang="fr-FR" sz="1400" dirty="0"/>
              <a:t>est un physicien britannique d’origine </a:t>
            </a:r>
            <a:r>
              <a:rPr lang="fr-FR" sz="1400" dirty="0" smtClean="0"/>
              <a:t>irlandaise qui eut un </a:t>
            </a:r>
            <a:r>
              <a:rPr lang="fr-FR" sz="1400" dirty="0"/>
              <a:t>rôle non négligeable en physique de manière </a:t>
            </a:r>
            <a:r>
              <a:rPr lang="fr-FR" sz="1400" dirty="0" smtClean="0"/>
              <a:t>générale, </a:t>
            </a:r>
            <a:r>
              <a:rPr lang="fr-FR" sz="1400" dirty="0"/>
              <a:t>de part ses travaux mais il est aujourd’hui surtout connu pour ceux en thermodynamique.</a:t>
            </a:r>
          </a:p>
          <a:p>
            <a:r>
              <a:rPr lang="fr-FR" sz="1400" dirty="0"/>
              <a:t>Le galvanomètre ponctuel de Poggendorff, également connu sous le nom de galvanomètre à miroir, terme inventé et breveté en 1858 par Lord Kelvin, sera grandement amélioré par ce dernier.</a:t>
            </a:r>
          </a:p>
          <a:p>
            <a:r>
              <a:rPr lang="fr-FR" sz="1400" dirty="0"/>
              <a:t>En effet, Kelvin souhaitait que cet instrument puissent lire des faibles courants de signaux sur de très longues distances comme dans des câbles </a:t>
            </a:r>
            <a:r>
              <a:rPr lang="fr-FR" sz="1400" dirty="0" smtClean="0"/>
              <a:t>sous-marins. </a:t>
            </a:r>
            <a:r>
              <a:rPr lang="fr-FR" sz="1400" dirty="0"/>
              <a:t>Il s’agira de l’une des versions les plus sensibles comparé à ses prédécesseurs. En effet, il permettra de détecter le </a:t>
            </a:r>
            <a:r>
              <a:rPr lang="fr-FR" sz="1400" dirty="0" smtClean="0"/>
              <a:t>moindre </a:t>
            </a:r>
            <a:r>
              <a:rPr lang="fr-FR" sz="1400" dirty="0"/>
              <a:t>défaut au sein d’un câble aussi bien lors de sa fabrication mais également lors de son immersion.                               En effet, en travaillant sur ce galvanomètre Lord Kelvin </a:t>
            </a:r>
            <a:r>
              <a:rPr lang="fr-FR" sz="1400" dirty="0" smtClean="0"/>
              <a:t>a voulu </a:t>
            </a:r>
            <a:r>
              <a:rPr lang="fr-FR" sz="1400" dirty="0"/>
              <a:t>mettre au point un appareil extrêmement sensible suite à l’échec de la tentative de pause d’un câble transatlantique en 1857.</a:t>
            </a:r>
          </a:p>
          <a:p>
            <a:r>
              <a:rPr lang="fr-FR" sz="1400" dirty="0"/>
              <a:t>Pour se faire il utilisera le même principe que le galvanomètre ponctuel mais ajoutera une petite chambre à air au cœur de sa bobine dans laquelle se trouvera un miroir rond suspendu à une fibre de soie. </a:t>
            </a:r>
            <a:r>
              <a:rPr lang="fr-FR" sz="1400" dirty="0" smtClean="0"/>
              <a:t>                                                                                                                                          Lorsque </a:t>
            </a:r>
            <a:r>
              <a:rPr lang="fr-FR" sz="1400" dirty="0"/>
              <a:t>le courant circule on a alors une torsion des aimants horizontalement hors de leur position initiale,  et alors le miroir va s’incliner avec </a:t>
            </a:r>
            <a:r>
              <a:rPr lang="fr-FR" sz="1400" dirty="0" smtClean="0"/>
              <a:t>eux, </a:t>
            </a:r>
            <a:r>
              <a:rPr lang="fr-FR" sz="1400" dirty="0"/>
              <a:t>déviant le faisceau.                                                                                                             Dans cet ensemble la chambre à air va permettre en </a:t>
            </a:r>
            <a:r>
              <a:rPr lang="fr-FR" sz="1400" dirty="0" smtClean="0"/>
              <a:t>se comprimant </a:t>
            </a:r>
            <a:r>
              <a:rPr lang="fr-FR" sz="1400" dirty="0"/>
              <a:t>à </a:t>
            </a:r>
            <a:r>
              <a:rPr lang="fr-FR" sz="1400" dirty="0" smtClean="0"/>
              <a:t>volonté, </a:t>
            </a:r>
            <a:r>
              <a:rPr lang="fr-FR" sz="1400" dirty="0"/>
              <a:t>d’agir comme un coussin et amortir les </a:t>
            </a:r>
            <a:r>
              <a:rPr lang="fr-FR" sz="1400" dirty="0" smtClean="0"/>
              <a:t>mouvements </a:t>
            </a:r>
            <a:r>
              <a:rPr lang="fr-FR" sz="1400" dirty="0"/>
              <a:t>du miroir, et ainsi empêchée les balancement inutile de celle-ci.      </a:t>
            </a:r>
            <a:endParaRPr lang="fr-FR" sz="1400" dirty="0" smtClean="0"/>
          </a:p>
          <a:p>
            <a:r>
              <a:rPr lang="fr-FR" sz="1400" dirty="0" smtClean="0"/>
              <a:t>Ce </a:t>
            </a:r>
            <a:r>
              <a:rPr lang="fr-FR" sz="1400" dirty="0"/>
              <a:t>galvanomètre est </a:t>
            </a:r>
            <a:r>
              <a:rPr lang="fr-FR" sz="1400" dirty="0" smtClean="0"/>
              <a:t>aujourd’hui, </a:t>
            </a:r>
            <a:r>
              <a:rPr lang="fr-FR" sz="1400" dirty="0"/>
              <a:t>suite à quelques </a:t>
            </a:r>
            <a:r>
              <a:rPr lang="fr-FR" sz="1400" dirty="0" smtClean="0"/>
              <a:t>modifications, </a:t>
            </a:r>
            <a:r>
              <a:rPr lang="fr-FR" sz="1400" dirty="0"/>
              <a:t>utilisé lors de spectacles lasers pour créer des formes géométriques.</a:t>
            </a:r>
          </a:p>
        </p:txBody>
      </p:sp>
      <p:sp>
        <p:nvSpPr>
          <p:cNvPr id="4" name="TextBox 3">
            <a:extLst>
              <a:ext uri="{FF2B5EF4-FFF2-40B4-BE49-F238E27FC236}">
                <a16:creationId xmlns:a16="http://schemas.microsoft.com/office/drawing/2014/main" xmlns="" id="{80702271-0CA3-B621-32BB-3449787A5669}"/>
              </a:ext>
            </a:extLst>
          </p:cNvPr>
          <p:cNvSpPr txBox="1"/>
          <p:nvPr/>
        </p:nvSpPr>
        <p:spPr>
          <a:xfrm>
            <a:off x="9688286" y="6581001"/>
            <a:ext cx="1807028"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srgbClr val="000000">
                    <a:lumMod val="75000"/>
                    <a:lumOff val="25000"/>
                  </a:srgbClr>
                </a:solidFill>
                <a:effectLst/>
                <a:uLnTx/>
                <a:uFillTx/>
                <a:latin typeface="Century Schoolbook" panose="02040604050505020304"/>
                <a:ea typeface="+mn-ea"/>
                <a:cs typeface="+mn-cs"/>
                <a:hlinkClick r:id="rId2" action="ppaction://hlinksldjump">
                  <a:extLst>
                    <a:ext uri="{A12FA001-AC4F-418D-AE19-62706E023703}">
                      <ahyp:hlinkClr xmlns:ahyp="http://schemas.microsoft.com/office/drawing/2018/hyperlinkcolor" xmlns="" val="tx"/>
                    </a:ext>
                  </a:extLst>
                </a:hlinkClick>
              </a:rPr>
              <a:t>Retourner à la frise</a:t>
            </a:r>
            <a:endParaRPr kumimoji="0" lang="en-US" sz="1200" b="0" i="0" u="none" strike="noStrike" kern="1200" cap="none" spc="0" normalizeH="0" baseline="0" noProof="0" dirty="0">
              <a:ln>
                <a:noFill/>
              </a:ln>
              <a:solidFill>
                <a:srgbClr val="000000">
                  <a:lumMod val="75000"/>
                  <a:lumOff val="25000"/>
                </a:srgbClr>
              </a:solidFill>
              <a:effectLst/>
              <a:uLnTx/>
              <a:uFillTx/>
              <a:latin typeface="Century Schoolbook" panose="02040604050505020304"/>
              <a:ea typeface="+mn-ea"/>
              <a:cs typeface="+mn-cs"/>
            </a:endParaRPr>
          </a:p>
        </p:txBody>
      </p:sp>
    </p:spTree>
    <p:extLst>
      <p:ext uri="{BB962C8B-B14F-4D97-AF65-F5344CB8AC3E}">
        <p14:creationId xmlns:p14="http://schemas.microsoft.com/office/powerpoint/2010/main" xmlns="" val="38965785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674707-91A2-F273-F8A7-295448DE2220}"/>
              </a:ext>
            </a:extLst>
          </p:cNvPr>
          <p:cNvSpPr>
            <a:spLocks noGrp="1"/>
          </p:cNvSpPr>
          <p:nvPr>
            <p:ph type="title"/>
          </p:nvPr>
        </p:nvSpPr>
        <p:spPr/>
        <p:txBody>
          <a:bodyPr/>
          <a:lstStyle/>
          <a:p>
            <a:r>
              <a:rPr lang="fr-FR" b="1" dirty="0"/>
              <a:t>1872</a:t>
            </a:r>
            <a:r>
              <a:rPr lang="fr-FR" dirty="0"/>
              <a:t>: Le galvanomètre de Bourbouze</a:t>
            </a:r>
          </a:p>
        </p:txBody>
      </p:sp>
      <p:sp>
        <p:nvSpPr>
          <p:cNvPr id="3" name="Content Placeholder 2">
            <a:extLst>
              <a:ext uri="{FF2B5EF4-FFF2-40B4-BE49-F238E27FC236}">
                <a16:creationId xmlns:a16="http://schemas.microsoft.com/office/drawing/2014/main" xmlns="" id="{C8CE92B9-E281-F347-63D4-A6B4407432BB}"/>
              </a:ext>
            </a:extLst>
          </p:cNvPr>
          <p:cNvSpPr>
            <a:spLocks noGrp="1"/>
          </p:cNvSpPr>
          <p:nvPr>
            <p:ph idx="1"/>
          </p:nvPr>
        </p:nvSpPr>
        <p:spPr/>
        <p:txBody>
          <a:bodyPr>
            <a:normAutofit/>
          </a:bodyPr>
          <a:lstStyle/>
          <a:p>
            <a:r>
              <a:rPr lang="fr-FR" sz="1400" dirty="0"/>
              <a:t>Jean-Gustave Bourbouze fabriquant d’instruments français et pédagogue de l’enseignement technique à la faculté des sciences de Paris va travailler en collaboration avec de nombreux physiciens sur divers travaux tel que Foucault lors d l’expérience du pendule au Panthéon.</a:t>
            </a:r>
          </a:p>
          <a:p>
            <a:r>
              <a:rPr lang="fr-FR" sz="1400" dirty="0"/>
              <a:t>Pour ce qui est du galvanomètre vertical à </a:t>
            </a:r>
            <a:r>
              <a:rPr lang="fr-FR" sz="1400" dirty="0" smtClean="0"/>
              <a:t>fléau, son </a:t>
            </a:r>
            <a:r>
              <a:rPr lang="fr-FR" sz="1400" dirty="0"/>
              <a:t>autre nom, il se basera sur les travaux d’Ampère et partira comme lui de l’idée d’utiliser la déviation d’une aiguille aimantée au sein d’un champ magnétique créé par un courant.                                                                                                   Le galvanomètre de Bourbouze ressemble à une balance avec </a:t>
            </a:r>
            <a:r>
              <a:rPr lang="fr-FR" sz="1400" dirty="0" smtClean="0"/>
              <a:t>un </a:t>
            </a:r>
            <a:r>
              <a:rPr lang="fr-FR" sz="1400" dirty="0"/>
              <a:t>aimant droit qui est dans la bobine où sera créé le champ magnétique grâce au courant qui est presque uniforme et proportionnel à l’intensité de ce dernier.                                                                                                                              On peut donc voir ce galvanomètre comme étant un galvanomètre permettant de peser notre courant, grâce à l’aiguille qui suite à de nombreuse oscillations atteint sont état d’équilibre.                 Cet appareil pouvait donc comme lire des courants mêmes de faibles intensité mais </a:t>
            </a:r>
            <a:r>
              <a:rPr lang="fr-FR" sz="1400" dirty="0" smtClean="0"/>
              <a:t>n’avait </a:t>
            </a:r>
            <a:r>
              <a:rPr lang="fr-FR" sz="1400" dirty="0"/>
              <a:t>contrairement à </a:t>
            </a:r>
            <a:r>
              <a:rPr lang="fr-FR" sz="1400" dirty="0" smtClean="0"/>
              <a:t>ses </a:t>
            </a:r>
            <a:r>
              <a:rPr lang="fr-FR" sz="1400" dirty="0"/>
              <a:t>prédécesseurs pas besoin de projection, et se lisait directement grâce à l’aiguille et l’échelle fixée sur le dispositif.</a:t>
            </a:r>
          </a:p>
        </p:txBody>
      </p:sp>
      <p:sp>
        <p:nvSpPr>
          <p:cNvPr id="4" name="TextBox 3">
            <a:extLst>
              <a:ext uri="{FF2B5EF4-FFF2-40B4-BE49-F238E27FC236}">
                <a16:creationId xmlns:a16="http://schemas.microsoft.com/office/drawing/2014/main" xmlns="" id="{80702271-0CA3-B621-32BB-3449787A5669}"/>
              </a:ext>
            </a:extLst>
          </p:cNvPr>
          <p:cNvSpPr txBox="1"/>
          <p:nvPr/>
        </p:nvSpPr>
        <p:spPr>
          <a:xfrm>
            <a:off x="9688286" y="6581001"/>
            <a:ext cx="1807028"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srgbClr val="000000">
                    <a:lumMod val="75000"/>
                    <a:lumOff val="25000"/>
                  </a:srgbClr>
                </a:solidFill>
                <a:effectLst/>
                <a:uLnTx/>
                <a:uFillTx/>
                <a:latin typeface="Century Schoolbook" panose="02040604050505020304"/>
                <a:ea typeface="+mn-ea"/>
                <a:cs typeface="+mn-cs"/>
                <a:hlinkClick r:id="rId2" action="ppaction://hlinksldjump">
                  <a:extLst>
                    <a:ext uri="{A12FA001-AC4F-418D-AE19-62706E023703}">
                      <ahyp:hlinkClr xmlns:ahyp="http://schemas.microsoft.com/office/drawing/2018/hyperlinkcolor" xmlns="" val="tx"/>
                    </a:ext>
                  </a:extLst>
                </a:hlinkClick>
              </a:rPr>
              <a:t>Retourner à la frise</a:t>
            </a:r>
            <a:endParaRPr kumimoji="0" lang="en-US" sz="1200" b="0" i="0" u="none" strike="noStrike" kern="1200" cap="none" spc="0" normalizeH="0" baseline="0" noProof="0" dirty="0">
              <a:ln>
                <a:noFill/>
              </a:ln>
              <a:solidFill>
                <a:srgbClr val="000000">
                  <a:lumMod val="75000"/>
                  <a:lumOff val="25000"/>
                </a:srgbClr>
              </a:solidFill>
              <a:effectLst/>
              <a:uLnTx/>
              <a:uFillTx/>
              <a:latin typeface="Century Schoolbook" panose="02040604050505020304"/>
              <a:ea typeface="+mn-ea"/>
              <a:cs typeface="+mn-cs"/>
            </a:endParaRPr>
          </a:p>
        </p:txBody>
      </p:sp>
      <p:pic>
        <p:nvPicPr>
          <p:cNvPr id="5" name="Image 4" descr="Galvanomètre de Bourbouze.png"/>
          <p:cNvPicPr>
            <a:picLocks noChangeAspect="1"/>
          </p:cNvPicPr>
          <p:nvPr/>
        </p:nvPicPr>
        <p:blipFill>
          <a:blip r:embed="rId3"/>
          <a:stretch>
            <a:fillRect/>
          </a:stretch>
        </p:blipFill>
        <p:spPr>
          <a:xfrm>
            <a:off x="9214338" y="4556235"/>
            <a:ext cx="2977662" cy="2002221"/>
          </a:xfrm>
          <a:prstGeom prst="rect">
            <a:avLst/>
          </a:prstGeom>
        </p:spPr>
      </p:pic>
    </p:spTree>
    <p:extLst>
      <p:ext uri="{BB962C8B-B14F-4D97-AF65-F5344CB8AC3E}">
        <p14:creationId xmlns:p14="http://schemas.microsoft.com/office/powerpoint/2010/main" xmlns="" val="6320297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674707-91A2-F273-F8A7-295448DE2220}"/>
              </a:ext>
            </a:extLst>
          </p:cNvPr>
          <p:cNvSpPr>
            <a:spLocks noGrp="1"/>
          </p:cNvSpPr>
          <p:nvPr>
            <p:ph type="title"/>
          </p:nvPr>
        </p:nvSpPr>
        <p:spPr/>
        <p:txBody>
          <a:bodyPr/>
          <a:lstStyle/>
          <a:p>
            <a:r>
              <a:rPr lang="fr-FR" b="1" dirty="0"/>
              <a:t>1882</a:t>
            </a:r>
            <a:r>
              <a:rPr lang="fr-FR" dirty="0"/>
              <a:t>: Le galvanomètre de Deprez-d’Arsonval </a:t>
            </a:r>
          </a:p>
        </p:txBody>
      </p:sp>
      <p:sp>
        <p:nvSpPr>
          <p:cNvPr id="3" name="Content Placeholder 2">
            <a:extLst>
              <a:ext uri="{FF2B5EF4-FFF2-40B4-BE49-F238E27FC236}">
                <a16:creationId xmlns:a16="http://schemas.microsoft.com/office/drawing/2014/main" xmlns="" id="{C8CE92B9-E281-F347-63D4-A6B4407432BB}"/>
              </a:ext>
            </a:extLst>
          </p:cNvPr>
          <p:cNvSpPr>
            <a:spLocks noGrp="1"/>
          </p:cNvSpPr>
          <p:nvPr>
            <p:ph idx="1"/>
          </p:nvPr>
        </p:nvSpPr>
        <p:spPr/>
        <p:txBody>
          <a:bodyPr>
            <a:normAutofit/>
          </a:bodyPr>
          <a:lstStyle/>
          <a:p>
            <a:r>
              <a:rPr lang="fr-FR" sz="1400" dirty="0"/>
              <a:t>Suite aux travaux d’Ampère Marcel Deprez, ingénieur français et Arsène d’Arsonval, médecin, inventeur et physicien français vont apporter aux précédentes versions de cet </a:t>
            </a:r>
            <a:r>
              <a:rPr lang="fr-FR" sz="1400" dirty="0">
                <a:hlinkClick r:id="rId2">
                  <a:extLst>
                    <a:ext uri="{A12FA001-AC4F-418D-AE19-62706E023703}">
                      <ahyp:hlinkClr xmlns:ahyp="http://schemas.microsoft.com/office/drawing/2018/hyperlinkcolor" xmlns="" val="tx"/>
                    </a:ext>
                  </a:extLst>
                </a:hlinkClick>
              </a:rPr>
              <a:t>appareil</a:t>
            </a:r>
            <a:r>
              <a:rPr lang="fr-FR" sz="1400" dirty="0"/>
              <a:t>, en  améliorant grandement sa sensibilité.                                                                                                        Pour se faire </a:t>
            </a:r>
            <a:r>
              <a:rPr lang="fr-FR" sz="1400" dirty="0" smtClean="0"/>
              <a:t>ils </a:t>
            </a:r>
            <a:r>
              <a:rPr lang="fr-FR" sz="1400" dirty="0"/>
              <a:t>ajouteront un aimant permanent stationnaire et une bobine de fil mobile qui est suspendue grâce à des fils qui alimentent en courant électrique. On a ici aussi une lecture du courant réalisée grâce à la déviation de la </a:t>
            </a:r>
            <a:r>
              <a:rPr lang="fr-FR" sz="1400" dirty="0" smtClean="0"/>
              <a:t>bobine. </a:t>
            </a:r>
            <a:r>
              <a:rPr lang="fr-FR" sz="1400" dirty="0"/>
              <a:t>Pour se faire on avait un miroir accroché à celle-ci qui déviait un faisceau lumineux et </a:t>
            </a:r>
            <a:r>
              <a:rPr lang="fr-FR" sz="1400" dirty="0" smtClean="0"/>
              <a:t>on pouvait </a:t>
            </a:r>
            <a:r>
              <a:rPr lang="fr-FR" sz="1400" dirty="0"/>
              <a:t>donc lire cette déviation grâce sur un règle ou un cadran graduée </a:t>
            </a:r>
            <a:r>
              <a:rPr lang="fr-FR" sz="1400" dirty="0" smtClean="0"/>
              <a:t>d</a:t>
            </a:r>
            <a:r>
              <a:rPr lang="fr-FR" sz="1400" dirty="0"/>
              <a:t>é</a:t>
            </a:r>
            <a:r>
              <a:rPr lang="fr-FR" sz="1400" dirty="0" smtClean="0"/>
              <a:t>pendant </a:t>
            </a:r>
            <a:r>
              <a:rPr lang="fr-FR" sz="1400" dirty="0"/>
              <a:t>des versions.                                                                                                   On a également un globe de verre ou encore un capot afin d’éviter toutes perturbations extérieures tel que des aimants, ou encore le champ magnétique terrestre.</a:t>
            </a:r>
          </a:p>
          <a:p>
            <a:r>
              <a:rPr lang="fr-FR" sz="1400" dirty="0"/>
              <a:t>Ce type de galvanomètre bien plus sensible et précis que celui de Kelvin de part le fait que l’aimant est fixe et que la bobine est suspendue dans l’entrefer de l’aimant, remplacera petit à petit celui de Kelvin.                                                                                                                                  En effet le fait que celui-ci est quasiment insensible aux champs magnétiques ambiant ( celui terrestre et des sources électrique autour de notre appareil qui sont non négligeables), et son auto-amortissement le rende encore plus intéressant en terme d’utilisation à celui de Kelvin.                                                                               </a:t>
            </a:r>
          </a:p>
        </p:txBody>
      </p:sp>
      <p:sp>
        <p:nvSpPr>
          <p:cNvPr id="4" name="TextBox 3">
            <a:extLst>
              <a:ext uri="{FF2B5EF4-FFF2-40B4-BE49-F238E27FC236}">
                <a16:creationId xmlns:a16="http://schemas.microsoft.com/office/drawing/2014/main" xmlns="" id="{80702271-0CA3-B621-32BB-3449787A5669}"/>
              </a:ext>
            </a:extLst>
          </p:cNvPr>
          <p:cNvSpPr txBox="1"/>
          <p:nvPr/>
        </p:nvSpPr>
        <p:spPr>
          <a:xfrm>
            <a:off x="9688286" y="6581001"/>
            <a:ext cx="1807028"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srgbClr val="000000">
                    <a:lumMod val="75000"/>
                    <a:lumOff val="25000"/>
                  </a:srgbClr>
                </a:solidFill>
                <a:effectLst/>
                <a:uLnTx/>
                <a:uFillTx/>
                <a:latin typeface="Century Schoolbook" panose="02040604050505020304"/>
                <a:ea typeface="+mn-ea"/>
                <a:cs typeface="+mn-cs"/>
                <a:hlinkClick r:id="rId3" action="ppaction://hlinksldjump">
                  <a:extLst>
                    <a:ext uri="{A12FA001-AC4F-418D-AE19-62706E023703}">
                      <ahyp:hlinkClr xmlns:ahyp="http://schemas.microsoft.com/office/drawing/2018/hyperlinkcolor" xmlns="" val="tx"/>
                    </a:ext>
                  </a:extLst>
                </a:hlinkClick>
              </a:rPr>
              <a:t>Retourner à la frise</a:t>
            </a:r>
            <a:endParaRPr kumimoji="0" lang="en-US" sz="1200" b="0" i="0" u="none" strike="noStrike" kern="1200" cap="none" spc="0" normalizeH="0" baseline="0" noProof="0" dirty="0">
              <a:ln>
                <a:noFill/>
              </a:ln>
              <a:solidFill>
                <a:srgbClr val="000000">
                  <a:lumMod val="75000"/>
                  <a:lumOff val="25000"/>
                </a:srgbClr>
              </a:solidFill>
              <a:effectLst/>
              <a:uLnTx/>
              <a:uFillTx/>
              <a:latin typeface="Century Schoolbook" panose="02040604050505020304"/>
              <a:ea typeface="+mn-ea"/>
              <a:cs typeface="+mn-cs"/>
            </a:endParaRPr>
          </a:p>
        </p:txBody>
      </p:sp>
      <p:pic>
        <p:nvPicPr>
          <p:cNvPr id="5" name="Image 4" descr="Galvanomètre Deprez Darsonval.png"/>
          <p:cNvPicPr>
            <a:picLocks noChangeAspect="1"/>
          </p:cNvPicPr>
          <p:nvPr/>
        </p:nvPicPr>
        <p:blipFill>
          <a:blip r:embed="rId4"/>
          <a:stretch>
            <a:fillRect/>
          </a:stretch>
        </p:blipFill>
        <p:spPr>
          <a:xfrm>
            <a:off x="10204348" y="3121573"/>
            <a:ext cx="1987652" cy="2798706"/>
          </a:xfrm>
          <a:prstGeom prst="rect">
            <a:avLst/>
          </a:prstGeom>
        </p:spPr>
      </p:pic>
      <p:sp>
        <p:nvSpPr>
          <p:cNvPr id="6" name="ZoneTexte 5"/>
          <p:cNvSpPr txBox="1"/>
          <p:nvPr/>
        </p:nvSpPr>
        <p:spPr>
          <a:xfrm>
            <a:off x="8266386" y="5990897"/>
            <a:ext cx="3531476" cy="307777"/>
          </a:xfrm>
          <a:prstGeom prst="rect">
            <a:avLst/>
          </a:prstGeom>
          <a:noFill/>
        </p:spPr>
        <p:txBody>
          <a:bodyPr wrap="square" rtlCol="0">
            <a:spAutoFit/>
          </a:bodyPr>
          <a:lstStyle/>
          <a:p>
            <a:r>
              <a:rPr lang="fr-FR" sz="1400" i="1" dirty="0" smtClean="0"/>
              <a:t>Galvanomètre de Deprez-d’Arsonval</a:t>
            </a:r>
            <a:endParaRPr lang="en-US" sz="1400" i="1" dirty="0"/>
          </a:p>
        </p:txBody>
      </p:sp>
    </p:spTree>
    <p:extLst>
      <p:ext uri="{BB962C8B-B14F-4D97-AF65-F5344CB8AC3E}">
        <p14:creationId xmlns:p14="http://schemas.microsoft.com/office/powerpoint/2010/main" xmlns="" val="3760013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58C806-A8A1-9081-47CA-CA6E7DE62D6C}"/>
              </a:ext>
            </a:extLst>
          </p:cNvPr>
          <p:cNvSpPr>
            <a:spLocks noGrp="1"/>
          </p:cNvSpPr>
          <p:nvPr>
            <p:ph type="title"/>
          </p:nvPr>
        </p:nvSpPr>
        <p:spPr/>
        <p:txBody>
          <a:bodyPr/>
          <a:lstStyle/>
          <a:p>
            <a:pPr algn="ctr"/>
            <a:r>
              <a:rPr lang="fr-FR" dirty="0"/>
              <a:t>Sources</a:t>
            </a:r>
            <a:endParaRPr lang="en-US" dirty="0"/>
          </a:p>
        </p:txBody>
      </p:sp>
      <p:sp>
        <p:nvSpPr>
          <p:cNvPr id="3" name="Content Placeholder 2">
            <a:extLst>
              <a:ext uri="{FF2B5EF4-FFF2-40B4-BE49-F238E27FC236}">
                <a16:creationId xmlns:a16="http://schemas.microsoft.com/office/drawing/2014/main" xmlns="" id="{63215078-C477-E459-FBAC-E7724FC5153E}"/>
              </a:ext>
            </a:extLst>
          </p:cNvPr>
          <p:cNvSpPr>
            <a:spLocks noGrp="1"/>
          </p:cNvSpPr>
          <p:nvPr>
            <p:ph idx="1"/>
          </p:nvPr>
        </p:nvSpPr>
        <p:spPr>
          <a:xfrm>
            <a:off x="1261872" y="1828800"/>
            <a:ext cx="3647012" cy="4812632"/>
          </a:xfrm>
        </p:spPr>
        <p:txBody>
          <a:bodyPr>
            <a:normAutofit lnSpcReduction="10000"/>
          </a:bodyPr>
          <a:lstStyle/>
          <a:p>
            <a:pPr marL="72000" indent="-108000">
              <a:lnSpc>
                <a:spcPct val="100000"/>
              </a:lnSpc>
              <a:spcBef>
                <a:spcPts val="200"/>
              </a:spcBef>
            </a:pPr>
            <a:r>
              <a:rPr lang="fr-FR" sz="1400" dirty="0">
                <a:hlinkClick r:id="rId2">
                  <a:extLst>
                    <a:ext uri="{A12FA001-AC4F-418D-AE19-62706E023703}">
                      <ahyp:hlinkClr xmlns:ahyp="http://schemas.microsoft.com/office/drawing/2018/hyperlinkcolor" xmlns="" val="tx"/>
                    </a:ext>
                  </a:extLst>
                </a:hlinkClick>
              </a:rPr>
              <a:t>La controverse Galvani-Volta</a:t>
            </a:r>
            <a:r>
              <a:rPr lang="fr-FR" sz="1400" dirty="0"/>
              <a:t>                                                                                </a:t>
            </a:r>
          </a:p>
          <a:p>
            <a:pPr marL="72000" indent="-108000">
              <a:lnSpc>
                <a:spcPct val="100000"/>
              </a:lnSpc>
              <a:spcBef>
                <a:spcPts val="200"/>
              </a:spcBef>
            </a:pPr>
            <a:r>
              <a:rPr lang="fr-FR" sz="1400" dirty="0">
                <a:hlinkClick r:id="rId3">
                  <a:extLst>
                    <a:ext uri="{A12FA001-AC4F-418D-AE19-62706E023703}">
                      <ahyp:hlinkClr xmlns:ahyp="http://schemas.microsoft.com/office/drawing/2018/hyperlinkcolor" xmlns="" val="tx"/>
                    </a:ext>
                  </a:extLst>
                </a:hlinkClick>
              </a:rPr>
              <a:t>Galvani et l’électricité animale</a:t>
            </a:r>
            <a:endParaRPr lang="fr-FR" sz="1400" dirty="0"/>
          </a:p>
          <a:p>
            <a:pPr marL="72000" indent="-108000">
              <a:lnSpc>
                <a:spcPct val="100000"/>
              </a:lnSpc>
              <a:spcBef>
                <a:spcPts val="200"/>
              </a:spcBef>
            </a:pPr>
            <a:r>
              <a:rPr lang="fr-FR" sz="1400" dirty="0">
                <a:hlinkClick r:id="rId4">
                  <a:extLst>
                    <a:ext uri="{A12FA001-AC4F-418D-AE19-62706E023703}">
                      <ahyp:hlinkClr xmlns:ahyp="http://schemas.microsoft.com/office/drawing/2018/hyperlinkcolor" xmlns="" val="tx"/>
                    </a:ext>
                  </a:extLst>
                </a:hlinkClick>
              </a:rPr>
              <a:t>Ampère et le galvanomètre</a:t>
            </a:r>
            <a:endParaRPr lang="fr-FR" sz="1400" dirty="0"/>
          </a:p>
          <a:p>
            <a:pPr marL="72000" indent="-108000">
              <a:lnSpc>
                <a:spcPct val="100000"/>
              </a:lnSpc>
              <a:spcBef>
                <a:spcPts val="200"/>
              </a:spcBef>
            </a:pPr>
            <a:r>
              <a:rPr lang="fr-FR" sz="1400" dirty="0">
                <a:hlinkClick r:id="rId5">
                  <a:extLst>
                    <a:ext uri="{A12FA001-AC4F-418D-AE19-62706E023703}">
                      <ahyp:hlinkClr xmlns:ahyp="http://schemas.microsoft.com/office/drawing/2018/hyperlinkcolor" xmlns="" val="tx"/>
                    </a:ext>
                  </a:extLst>
                </a:hlinkClick>
              </a:rPr>
              <a:t>Le galvanomètre</a:t>
            </a:r>
            <a:endParaRPr lang="fr-FR" sz="1400" dirty="0"/>
          </a:p>
          <a:p>
            <a:pPr marL="72000" indent="-108000">
              <a:lnSpc>
                <a:spcPct val="100000"/>
              </a:lnSpc>
              <a:spcBef>
                <a:spcPts val="200"/>
              </a:spcBef>
            </a:pPr>
            <a:r>
              <a:rPr lang="fr-FR" sz="1400" dirty="0">
                <a:hlinkClick r:id="rId6">
                  <a:extLst>
                    <a:ext uri="{A12FA001-AC4F-418D-AE19-62706E023703}">
                      <ahyp:hlinkClr xmlns:ahyp="http://schemas.microsoft.com/office/drawing/2018/hyperlinkcolor" xmlns="" val="tx"/>
                    </a:ext>
                  </a:extLst>
                </a:hlinkClick>
              </a:rPr>
              <a:t>Galvanomètre-Définition et explications</a:t>
            </a:r>
            <a:endParaRPr lang="fr-FR" sz="1400" dirty="0"/>
          </a:p>
          <a:p>
            <a:pPr marL="72000" indent="-108000">
              <a:lnSpc>
                <a:spcPct val="100000"/>
              </a:lnSpc>
              <a:spcBef>
                <a:spcPts val="200"/>
              </a:spcBef>
            </a:pPr>
            <a:r>
              <a:rPr lang="fr-FR" sz="1400" dirty="0">
                <a:hlinkClick r:id="rId7">
                  <a:extLst>
                    <a:ext uri="{A12FA001-AC4F-418D-AE19-62706E023703}">
                      <ahyp:hlinkClr xmlns:ahyp="http://schemas.microsoft.com/office/drawing/2018/hyperlinkcolor" xmlns="" val="tx"/>
                    </a:ext>
                  </a:extLst>
                </a:hlinkClick>
              </a:rPr>
              <a:t>Ampère biographie</a:t>
            </a:r>
            <a:endParaRPr lang="fr-FR" sz="1400" dirty="0"/>
          </a:p>
          <a:p>
            <a:pPr marL="72000" indent="-108000">
              <a:lnSpc>
                <a:spcPct val="100000"/>
              </a:lnSpc>
              <a:spcBef>
                <a:spcPts val="200"/>
              </a:spcBef>
            </a:pPr>
            <a:r>
              <a:rPr lang="fr-FR" sz="1400" dirty="0">
                <a:hlinkClick r:id="rId8">
                  <a:extLst>
                    <a:ext uri="{A12FA001-AC4F-418D-AE19-62706E023703}">
                      <ahyp:hlinkClr xmlns:ahyp="http://schemas.microsoft.com/office/drawing/2018/hyperlinkcolor" xmlns="" val="tx"/>
                    </a:ext>
                  </a:extLst>
                </a:hlinkClick>
              </a:rPr>
              <a:t>Ampère et l’électromagnétisme</a:t>
            </a:r>
            <a:endParaRPr lang="fr-FR" sz="1400" dirty="0"/>
          </a:p>
          <a:p>
            <a:pPr marL="72000" indent="-108000">
              <a:lnSpc>
                <a:spcPct val="100000"/>
              </a:lnSpc>
              <a:spcBef>
                <a:spcPts val="200"/>
              </a:spcBef>
            </a:pPr>
            <a:r>
              <a:rPr lang="fr-FR" sz="1400" dirty="0">
                <a:hlinkClick r:id="rId9">
                  <a:extLst>
                    <a:ext uri="{A12FA001-AC4F-418D-AE19-62706E023703}">
                      <ahyp:hlinkClr xmlns:ahyp="http://schemas.microsoft.com/office/drawing/2018/hyperlinkcolor" xmlns="" val="tx"/>
                    </a:ext>
                  </a:extLst>
                </a:hlinkClick>
              </a:rPr>
              <a:t>Schweigger biographie</a:t>
            </a:r>
            <a:endParaRPr lang="fr-FR" sz="1400" dirty="0"/>
          </a:p>
          <a:p>
            <a:pPr marL="72000" indent="-108000">
              <a:spcBef>
                <a:spcPts val="200"/>
              </a:spcBef>
            </a:pPr>
            <a:r>
              <a:rPr lang="fr-FR" sz="1400" dirty="0">
                <a:hlinkClick r:id="rId10">
                  <a:extLst>
                    <a:ext uri="{A12FA001-AC4F-418D-AE19-62706E023703}">
                      <ahyp:hlinkClr xmlns:ahyp="http://schemas.microsoft.com/office/drawing/2018/hyperlinkcolor" xmlns="" val="tx"/>
                    </a:ext>
                  </a:extLst>
                </a:hlinkClick>
              </a:rPr>
              <a:t>Pouillet biographie</a:t>
            </a:r>
            <a:endParaRPr lang="fr-FR" sz="1400" dirty="0"/>
          </a:p>
          <a:p>
            <a:pPr marL="72000" indent="-108000">
              <a:spcBef>
                <a:spcPts val="200"/>
              </a:spcBef>
            </a:pPr>
            <a:r>
              <a:rPr lang="fr-FR" sz="1400" dirty="0">
                <a:hlinkClick r:id="rId11">
                  <a:extLst>
                    <a:ext uri="{A12FA001-AC4F-418D-AE19-62706E023703}">
                      <ahyp:hlinkClr xmlns:ahyp="http://schemas.microsoft.com/office/drawing/2018/hyperlinkcolor" xmlns="" val="tx"/>
                    </a:ext>
                  </a:extLst>
                </a:hlinkClick>
              </a:rPr>
              <a:t>Nobili biographie </a:t>
            </a:r>
            <a:endParaRPr lang="fr-FR" sz="1400" dirty="0"/>
          </a:p>
          <a:p>
            <a:pPr marL="72000" indent="-108000">
              <a:spcBef>
                <a:spcPts val="200"/>
              </a:spcBef>
            </a:pPr>
            <a:r>
              <a:rPr lang="fr-FR" sz="1400" dirty="0">
                <a:hlinkClick r:id="rId12">
                  <a:extLst>
                    <a:ext uri="{A12FA001-AC4F-418D-AE19-62706E023703}">
                      <ahyp:hlinkClr xmlns:ahyp="http://schemas.microsoft.com/office/drawing/2018/hyperlinkcolor" xmlns="" val="tx"/>
                    </a:ext>
                  </a:extLst>
                </a:hlinkClick>
              </a:rPr>
              <a:t>Le galvanomètre</a:t>
            </a:r>
            <a:endParaRPr lang="fr-FR" sz="1400" dirty="0"/>
          </a:p>
          <a:p>
            <a:pPr marL="72000" indent="-108000">
              <a:spcBef>
                <a:spcPts val="200"/>
              </a:spcBef>
            </a:pPr>
            <a:r>
              <a:rPr lang="fr-FR" sz="1400" dirty="0">
                <a:hlinkClick r:id="rId13">
                  <a:extLst>
                    <a:ext uri="{A12FA001-AC4F-418D-AE19-62706E023703}">
                      <ahyp:hlinkClr xmlns:ahyp="http://schemas.microsoft.com/office/drawing/2018/hyperlinkcolor" xmlns="" val="tx"/>
                    </a:ext>
                  </a:extLst>
                </a:hlinkClick>
              </a:rPr>
              <a:t>Le galvanomètre de Deprez-D’Arsonval</a:t>
            </a:r>
            <a:endParaRPr lang="fr-FR" sz="1400" dirty="0"/>
          </a:p>
          <a:p>
            <a:pPr marL="72000" indent="-108000">
              <a:spcBef>
                <a:spcPts val="200"/>
              </a:spcBef>
            </a:pPr>
            <a:r>
              <a:rPr lang="fr-FR" sz="1400" dirty="0">
                <a:hlinkClick r:id="rId14">
                  <a:extLst>
                    <a:ext uri="{A12FA001-AC4F-418D-AE19-62706E023703}">
                      <ahyp:hlinkClr xmlns:ahyp="http://schemas.microsoft.com/office/drawing/2018/hyperlinkcolor" xmlns="" val="tx"/>
                    </a:ext>
                  </a:extLst>
                </a:hlinkClick>
              </a:rPr>
              <a:t>Deprez biographie </a:t>
            </a:r>
            <a:endParaRPr lang="fr-FR" sz="1400" dirty="0"/>
          </a:p>
          <a:p>
            <a:pPr marL="72000" indent="-108000">
              <a:spcBef>
                <a:spcPts val="200"/>
              </a:spcBef>
            </a:pPr>
            <a:r>
              <a:rPr lang="fr-FR" sz="1400" dirty="0">
                <a:hlinkClick r:id="rId15">
                  <a:extLst>
                    <a:ext uri="{A12FA001-AC4F-418D-AE19-62706E023703}">
                      <ahyp:hlinkClr xmlns:ahyp="http://schemas.microsoft.com/office/drawing/2018/hyperlinkcolor" xmlns="" val="tx"/>
                    </a:ext>
                  </a:extLst>
                </a:hlinkClick>
              </a:rPr>
              <a:t>D’</a:t>
            </a:r>
            <a:r>
              <a:rPr lang="fr-FR" sz="1400" dirty="0" err="1">
                <a:hlinkClick r:id="rId15">
                  <a:extLst>
                    <a:ext uri="{A12FA001-AC4F-418D-AE19-62706E023703}">
                      <ahyp:hlinkClr xmlns:ahyp="http://schemas.microsoft.com/office/drawing/2018/hyperlinkcolor" xmlns="" val="tx"/>
                    </a:ext>
                  </a:extLst>
                </a:hlinkClick>
              </a:rPr>
              <a:t>Arsonal</a:t>
            </a:r>
            <a:r>
              <a:rPr lang="fr-FR" sz="1400" dirty="0">
                <a:hlinkClick r:id="rId15">
                  <a:extLst>
                    <a:ext uri="{A12FA001-AC4F-418D-AE19-62706E023703}">
                      <ahyp:hlinkClr xmlns:ahyp="http://schemas.microsoft.com/office/drawing/2018/hyperlinkcolor" xmlns="" val="tx"/>
                    </a:ext>
                  </a:extLst>
                </a:hlinkClick>
              </a:rPr>
              <a:t> biographie</a:t>
            </a:r>
            <a:endParaRPr lang="fr-FR" sz="1400" dirty="0"/>
          </a:p>
          <a:p>
            <a:pPr marL="72000" indent="-108000">
              <a:spcBef>
                <a:spcPts val="200"/>
              </a:spcBef>
            </a:pPr>
            <a:r>
              <a:rPr lang="fr-FR" sz="1400" dirty="0">
                <a:hlinkClick r:id="rId16">
                  <a:extLst>
                    <a:ext uri="{A12FA001-AC4F-418D-AE19-62706E023703}">
                      <ahyp:hlinkClr xmlns:ahyp="http://schemas.microsoft.com/office/drawing/2018/hyperlinkcolor" xmlns="" val="tx"/>
                    </a:ext>
                  </a:extLst>
                </a:hlinkClick>
              </a:rPr>
              <a:t>Galvanomètre à miroir</a:t>
            </a:r>
            <a:endParaRPr lang="fr-FR" sz="1400" dirty="0"/>
          </a:p>
          <a:p>
            <a:pPr marL="72000" indent="-108000">
              <a:spcBef>
                <a:spcPts val="200"/>
              </a:spcBef>
            </a:pPr>
            <a:r>
              <a:rPr lang="fr-FR" sz="1400" dirty="0">
                <a:hlinkClick r:id="rId17">
                  <a:extLst>
                    <a:ext uri="{A12FA001-AC4F-418D-AE19-62706E023703}">
                      <ahyp:hlinkClr xmlns:ahyp="http://schemas.microsoft.com/office/drawing/2018/hyperlinkcolor" xmlns="" val="tx"/>
                    </a:ext>
                  </a:extLst>
                </a:hlinkClick>
              </a:rPr>
              <a:t>Galvanomètre d’</a:t>
            </a:r>
            <a:r>
              <a:rPr lang="fr-FR" sz="1400" dirty="0" err="1">
                <a:hlinkClick r:id="rId17">
                  <a:extLst>
                    <a:ext uri="{A12FA001-AC4F-418D-AE19-62706E023703}">
                      <ahyp:hlinkClr xmlns:ahyp="http://schemas.microsoft.com/office/drawing/2018/hyperlinkcolor" xmlns="" val="tx"/>
                    </a:ext>
                  </a:extLst>
                </a:hlinkClick>
              </a:rPr>
              <a:t>Arsonal</a:t>
            </a:r>
            <a:endParaRPr lang="fr-FR" sz="1400" dirty="0"/>
          </a:p>
          <a:p>
            <a:pPr marL="72000" indent="-108000">
              <a:spcBef>
                <a:spcPts val="200"/>
              </a:spcBef>
            </a:pPr>
            <a:r>
              <a:rPr lang="fr-FR" sz="1400" dirty="0">
                <a:hlinkClick r:id="rId18">
                  <a:extLst>
                    <a:ext uri="{A12FA001-AC4F-418D-AE19-62706E023703}">
                      <ahyp:hlinkClr xmlns:ahyp="http://schemas.microsoft.com/office/drawing/2018/hyperlinkcolor" xmlns="" val="tx"/>
                    </a:ext>
                  </a:extLst>
                </a:hlinkClick>
              </a:rPr>
              <a:t>Galvanomètre à miroir </a:t>
            </a:r>
            <a:r>
              <a:rPr lang="fr-FR" sz="1400" dirty="0"/>
              <a:t>(2)</a:t>
            </a:r>
          </a:p>
          <a:p>
            <a:pPr marL="72000" indent="-108000">
              <a:spcBef>
                <a:spcPts val="200"/>
              </a:spcBef>
            </a:pPr>
            <a:r>
              <a:rPr lang="fr-FR" sz="1400" dirty="0">
                <a:hlinkClick r:id="rId19">
                  <a:extLst>
                    <a:ext uri="{A12FA001-AC4F-418D-AE19-62706E023703}">
                      <ahyp:hlinkClr xmlns:ahyp="http://schemas.microsoft.com/office/drawing/2018/hyperlinkcolor" xmlns="" val="tx"/>
                    </a:ext>
                  </a:extLst>
                </a:hlinkClick>
              </a:rPr>
              <a:t>Poggendorff biographie</a:t>
            </a:r>
            <a:endParaRPr lang="fr-FR" sz="1400" dirty="0"/>
          </a:p>
          <a:p>
            <a:pPr marL="72000" indent="-108000">
              <a:spcBef>
                <a:spcPts val="200"/>
              </a:spcBef>
            </a:pPr>
            <a:r>
              <a:rPr lang="fr-FR" sz="1400" dirty="0">
                <a:hlinkClick r:id="rId20">
                  <a:extLst>
                    <a:ext uri="{A12FA001-AC4F-418D-AE19-62706E023703}">
                      <ahyp:hlinkClr xmlns:ahyp="http://schemas.microsoft.com/office/drawing/2018/hyperlinkcolor" xmlns="" val="tx"/>
                    </a:ext>
                  </a:extLst>
                </a:hlinkClick>
              </a:rPr>
              <a:t>Lord Kelvin biographie</a:t>
            </a:r>
            <a:endParaRPr lang="fr-FR" sz="1400" dirty="0"/>
          </a:p>
          <a:p>
            <a:pPr marL="72000" indent="-108000">
              <a:spcBef>
                <a:spcPts val="200"/>
              </a:spcBef>
            </a:pPr>
            <a:r>
              <a:rPr lang="fr-FR" sz="1400" dirty="0">
                <a:hlinkClick r:id="rId21">
                  <a:extLst>
                    <a:ext uri="{A12FA001-AC4F-418D-AE19-62706E023703}">
                      <ahyp:hlinkClr xmlns:ahyp="http://schemas.microsoft.com/office/drawing/2018/hyperlinkcolor" xmlns="" val="tx"/>
                    </a:ext>
                  </a:extLst>
                </a:hlinkClick>
              </a:rPr>
              <a:t>Galvanomètre de Bourbouze</a:t>
            </a:r>
            <a:endParaRPr lang="fr-FR" sz="1400" dirty="0"/>
          </a:p>
          <a:p>
            <a:pPr marL="238320" lvl="1" indent="0">
              <a:spcBef>
                <a:spcPts val="200"/>
              </a:spcBef>
              <a:buNone/>
            </a:pPr>
            <a:endParaRPr lang="en-US" dirty="0"/>
          </a:p>
        </p:txBody>
      </p:sp>
      <p:sp>
        <p:nvSpPr>
          <p:cNvPr id="7" name="TextBox 6">
            <a:extLst>
              <a:ext uri="{FF2B5EF4-FFF2-40B4-BE49-F238E27FC236}">
                <a16:creationId xmlns:a16="http://schemas.microsoft.com/office/drawing/2014/main" xmlns="" id="{8FC6FCEC-D087-6B55-EC6F-E13407E9E470}"/>
              </a:ext>
            </a:extLst>
          </p:cNvPr>
          <p:cNvSpPr txBox="1"/>
          <p:nvPr/>
        </p:nvSpPr>
        <p:spPr>
          <a:xfrm>
            <a:off x="5983705" y="1828800"/>
            <a:ext cx="4834128" cy="2092881"/>
          </a:xfrm>
          <a:prstGeom prst="rect">
            <a:avLst/>
          </a:prstGeom>
          <a:noFill/>
        </p:spPr>
        <p:txBody>
          <a:bodyPr wrap="square" rtlCol="0">
            <a:spAutoFit/>
          </a:bodyPr>
          <a:lstStyle/>
          <a:p>
            <a:pPr marL="285750" indent="-285750">
              <a:buFont typeface="Arial" panose="020B0604020202020204" pitchFamily="34" charset="0"/>
              <a:buChar char="•"/>
            </a:pPr>
            <a:r>
              <a:rPr lang="fr-FR" sz="1400" dirty="0" err="1" smtClean="0">
                <a:hlinkClick r:id="rId22">
                  <a:extLst>
                    <a:ext uri="{A12FA001-AC4F-418D-AE19-62706E023703}">
                      <ahyp:hlinkClr xmlns:ahyp="http://schemas.microsoft.com/office/drawing/2018/hyperlinkcolor" xmlns="" val="tx"/>
                    </a:ext>
                  </a:extLst>
                </a:hlinkClick>
              </a:rPr>
              <a:t>Bourbouze</a:t>
            </a:r>
            <a:r>
              <a:rPr lang="fr-FR" sz="1400" dirty="0" smtClean="0">
                <a:hlinkClick r:id="rId22">
                  <a:extLst>
                    <a:ext uri="{A12FA001-AC4F-418D-AE19-62706E023703}">
                      <ahyp:hlinkClr xmlns:ahyp="http://schemas.microsoft.com/office/drawing/2018/hyperlinkcolor" xmlns="" val="tx"/>
                    </a:ext>
                  </a:extLst>
                </a:hlinkClick>
              </a:rPr>
              <a:t> biographie</a:t>
            </a:r>
            <a:endParaRPr lang="fr-FR" sz="1400" dirty="0" smtClean="0"/>
          </a:p>
          <a:p>
            <a:pPr marL="285750" indent="-285750">
              <a:buFont typeface="Arial" panose="020B0604020202020204" pitchFamily="34" charset="0"/>
              <a:buChar char="•"/>
            </a:pPr>
            <a:r>
              <a:rPr lang="fr-FR" sz="1400" dirty="0" smtClean="0">
                <a:hlinkClick r:id="rId23">
                  <a:extLst>
                    <a:ext uri="{A12FA001-AC4F-418D-AE19-62706E023703}">
                      <ahyp:hlinkClr xmlns:ahyp="http://schemas.microsoft.com/office/drawing/2018/hyperlinkcolor" xmlns="" val="tx"/>
                    </a:ext>
                  </a:extLst>
                </a:hlinkClick>
              </a:rPr>
              <a:t>Le journal de physique et le radium</a:t>
            </a:r>
          </a:p>
          <a:p>
            <a:pPr marL="285750" indent="-285750">
              <a:buFont typeface="Arial" panose="020B0604020202020204" pitchFamily="34" charset="0"/>
              <a:buChar char="•"/>
            </a:pPr>
            <a:r>
              <a:rPr lang="fr-FR" sz="1400" dirty="0" smtClean="0">
                <a:hlinkClick r:id="rId24">
                  <a:extLst>
                    <a:ext uri="{A12FA001-AC4F-418D-AE19-62706E023703}">
                      <ahyp:hlinkClr xmlns:ahyp="http://schemas.microsoft.com/office/drawing/2018/hyperlinkcolor" xmlns="" val="tx"/>
                    </a:ext>
                  </a:extLst>
                </a:hlinkClick>
              </a:rPr>
              <a:t>Galvanomètre</a:t>
            </a:r>
            <a:r>
              <a:rPr lang="fr-FR" sz="1400" dirty="0" smtClean="0"/>
              <a:t> (aujourd’hui) </a:t>
            </a:r>
          </a:p>
          <a:p>
            <a:pPr marL="285750" indent="-285750">
              <a:buFont typeface="Arial" panose="020B0604020202020204" pitchFamily="34" charset="0"/>
              <a:buChar char="•"/>
            </a:pPr>
            <a:r>
              <a:rPr lang="fr-FR" sz="1400" dirty="0" smtClean="0">
                <a:hlinkClick r:id="rId25"/>
              </a:rPr>
              <a:t>l’expérience d’Oersted</a:t>
            </a:r>
            <a:endParaRPr lang="fr-FR" sz="1400" dirty="0" smtClean="0"/>
          </a:p>
          <a:p>
            <a:pPr marL="285750" indent="-285750">
              <a:buFont typeface="Arial" panose="020B0604020202020204" pitchFamily="34" charset="0"/>
              <a:buChar char="•"/>
            </a:pPr>
            <a:r>
              <a:rPr lang="fr-FR" sz="1400" dirty="0" smtClean="0">
                <a:hlinkClick r:id="rId26"/>
              </a:rPr>
              <a:t>Multiplicateur de Schweigger</a:t>
            </a:r>
            <a:endParaRPr lang="fr-FR" sz="1400" dirty="0" smtClean="0"/>
          </a:p>
          <a:p>
            <a:pPr marL="285750" indent="-285750">
              <a:buFont typeface="Arial" panose="020B0604020202020204" pitchFamily="34" charset="0"/>
              <a:buChar char="•"/>
            </a:pPr>
            <a:r>
              <a:rPr lang="fr-FR" sz="1400" dirty="0" smtClean="0">
                <a:hlinkClick r:id="rId26"/>
              </a:rPr>
              <a:t>Différents types de galvanomètre</a:t>
            </a:r>
            <a:endParaRPr lang="fr-FR" sz="1400" dirty="0" smtClean="0"/>
          </a:p>
          <a:p>
            <a:pPr marL="285750" indent="-285750">
              <a:buFont typeface="Arial" panose="020B0604020202020204" pitchFamily="34" charset="0"/>
              <a:buChar char="•"/>
            </a:pPr>
            <a:r>
              <a:rPr lang="fr-FR" sz="1400" dirty="0" smtClean="0">
                <a:hlinkClick r:id="rId27"/>
              </a:rPr>
              <a:t>Galvanomètre de </a:t>
            </a:r>
            <a:r>
              <a:rPr lang="fr-FR" sz="1400" dirty="0" err="1" smtClean="0">
                <a:hlinkClick r:id="rId27"/>
              </a:rPr>
              <a:t>Bourbouze</a:t>
            </a:r>
            <a:endParaRPr lang="fr-FR" sz="1400" dirty="0" smtClean="0"/>
          </a:p>
          <a:p>
            <a:pPr marL="285750" indent="-285750">
              <a:buFont typeface="Arial" panose="020B0604020202020204" pitchFamily="34" charset="0"/>
              <a:buChar char="•"/>
            </a:pPr>
            <a:r>
              <a:rPr lang="fr-FR" sz="1400" dirty="0" smtClean="0">
                <a:hlinkClick r:id="rId28"/>
              </a:rPr>
              <a:t>Galvanomètre ponctuel de Poggendorff</a:t>
            </a:r>
            <a:endParaRPr lang="fr-FR" sz="1400" dirty="0" smtClean="0"/>
          </a:p>
          <a:p>
            <a:pPr marL="285750" indent="-285750">
              <a:buFont typeface="Arial" panose="020B0604020202020204" pitchFamily="34" charset="0"/>
              <a:buChar char="•"/>
            </a:pPr>
            <a:endParaRPr lang="en-US" sz="1400" dirty="0"/>
          </a:p>
        </p:txBody>
      </p:sp>
    </p:spTree>
    <p:extLst>
      <p:ext uri="{BB962C8B-B14F-4D97-AF65-F5344CB8AC3E}">
        <p14:creationId xmlns:p14="http://schemas.microsoft.com/office/powerpoint/2010/main" xmlns="" val="663699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Right 1">
            <a:extLst>
              <a:ext uri="{FF2B5EF4-FFF2-40B4-BE49-F238E27FC236}">
                <a16:creationId xmlns:a16="http://schemas.microsoft.com/office/drawing/2014/main" xmlns="" id="{0E7492B4-792C-3B3B-B1CE-26FA376B41DB}"/>
              </a:ext>
            </a:extLst>
          </p:cNvPr>
          <p:cNvSpPr/>
          <p:nvPr/>
        </p:nvSpPr>
        <p:spPr>
          <a:xfrm>
            <a:off x="0" y="2611582"/>
            <a:ext cx="11200015" cy="16348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3">
            <a:extLst>
              <a:ext uri="{FF2B5EF4-FFF2-40B4-BE49-F238E27FC236}">
                <a16:creationId xmlns:a16="http://schemas.microsoft.com/office/drawing/2014/main" xmlns="" id="{A07A1C82-7425-F45C-63EB-6D173AEDEC49}"/>
              </a:ext>
            </a:extLst>
          </p:cNvPr>
          <p:cNvCxnSpPr>
            <a:cxnSpLocks/>
          </p:cNvCxnSpPr>
          <p:nvPr/>
        </p:nvCxnSpPr>
        <p:spPr>
          <a:xfrm>
            <a:off x="46461" y="3765096"/>
            <a:ext cx="0" cy="654136"/>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xmlns="" id="{DD71BE22-391E-CAB6-9647-08144346F4EE}"/>
              </a:ext>
            </a:extLst>
          </p:cNvPr>
          <p:cNvSpPr txBox="1"/>
          <p:nvPr/>
        </p:nvSpPr>
        <p:spPr>
          <a:xfrm>
            <a:off x="-30676" y="4285738"/>
            <a:ext cx="2036619" cy="800219"/>
          </a:xfrm>
          <a:prstGeom prst="rect">
            <a:avLst/>
          </a:prstGeom>
          <a:noFill/>
        </p:spPr>
        <p:txBody>
          <a:bodyPr wrap="square" rtlCol="0">
            <a:spAutoFit/>
          </a:bodyPr>
          <a:lstStyle/>
          <a:p>
            <a:r>
              <a:rPr lang="fr-FR" b="1" dirty="0">
                <a:solidFill>
                  <a:schemeClr val="bg2">
                    <a:lumMod val="25000"/>
                  </a:schemeClr>
                </a:solidFill>
              </a:rPr>
              <a:t>1791</a:t>
            </a:r>
          </a:p>
          <a:p>
            <a:r>
              <a:rPr lang="fr-FR" sz="1400" dirty="0">
                <a:solidFill>
                  <a:schemeClr val="bg2">
                    <a:lumMod val="25000"/>
                  </a:schemeClr>
                </a:solidFill>
                <a:hlinkClick r:id="rId2" action="ppaction://hlinksldjump">
                  <a:extLst>
                    <a:ext uri="{A12FA001-AC4F-418D-AE19-62706E023703}">
                      <ahyp:hlinkClr xmlns:ahyp="http://schemas.microsoft.com/office/drawing/2018/hyperlinkcolor" xmlns="" val="tx"/>
                    </a:ext>
                  </a:extLst>
                </a:hlinkClick>
              </a:rPr>
              <a:t>Galvani et l’électricité animale</a:t>
            </a:r>
            <a:endParaRPr lang="en-US" sz="1400" dirty="0">
              <a:solidFill>
                <a:schemeClr val="bg2">
                  <a:lumMod val="25000"/>
                </a:schemeClr>
              </a:solidFill>
            </a:endParaRPr>
          </a:p>
        </p:txBody>
      </p:sp>
      <p:cxnSp>
        <p:nvCxnSpPr>
          <p:cNvPr id="6" name="Straight Connector 5">
            <a:extLst>
              <a:ext uri="{FF2B5EF4-FFF2-40B4-BE49-F238E27FC236}">
                <a16:creationId xmlns:a16="http://schemas.microsoft.com/office/drawing/2014/main" xmlns="" id="{529F7F14-3DEC-071D-CDAD-C9A9BE7CAF33}"/>
              </a:ext>
            </a:extLst>
          </p:cNvPr>
          <p:cNvCxnSpPr>
            <a:cxnSpLocks/>
          </p:cNvCxnSpPr>
          <p:nvPr/>
        </p:nvCxnSpPr>
        <p:spPr>
          <a:xfrm>
            <a:off x="1049229" y="1824022"/>
            <a:ext cx="0" cy="120137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xmlns="" id="{0162FD8A-7B91-946E-CBDD-2F2C46FFBD8D}"/>
              </a:ext>
            </a:extLst>
          </p:cNvPr>
          <p:cNvSpPr txBox="1"/>
          <p:nvPr/>
        </p:nvSpPr>
        <p:spPr>
          <a:xfrm>
            <a:off x="987633" y="1558239"/>
            <a:ext cx="1828795" cy="1231106"/>
          </a:xfrm>
          <a:prstGeom prst="rect">
            <a:avLst/>
          </a:prstGeom>
          <a:noFill/>
        </p:spPr>
        <p:txBody>
          <a:bodyPr wrap="square" rtlCol="0">
            <a:spAutoFit/>
          </a:bodyPr>
          <a:lstStyle/>
          <a:p>
            <a:r>
              <a:rPr lang="fr-FR" b="1" dirty="0">
                <a:solidFill>
                  <a:schemeClr val="bg2">
                    <a:lumMod val="25000"/>
                  </a:schemeClr>
                </a:solidFill>
              </a:rPr>
              <a:t>1820</a:t>
            </a:r>
          </a:p>
          <a:p>
            <a:r>
              <a:rPr lang="fr-FR" sz="1400" dirty="0">
                <a:solidFill>
                  <a:schemeClr val="bg2">
                    <a:lumMod val="25000"/>
                  </a:schemeClr>
                </a:solidFill>
              </a:rPr>
              <a:t>*</a:t>
            </a:r>
            <a:r>
              <a:rPr lang="fr-FR" sz="1400" dirty="0">
                <a:solidFill>
                  <a:srgbClr val="3A372F"/>
                </a:solidFill>
                <a:hlinkClick r:id="rId3" action="ppaction://hlinksldjump">
                  <a:extLst>
                    <a:ext uri="{A12FA001-AC4F-418D-AE19-62706E023703}">
                      <ahyp:hlinkClr xmlns:ahyp="http://schemas.microsoft.com/office/drawing/2018/hyperlinkcolor" xmlns="" val="tx"/>
                    </a:ext>
                  </a:extLst>
                </a:hlinkClick>
              </a:rPr>
              <a:t>Ampère et le galvanomètre</a:t>
            </a:r>
            <a:endParaRPr lang="fr-FR" sz="1400" dirty="0">
              <a:solidFill>
                <a:srgbClr val="3A372F"/>
              </a:solidFill>
            </a:endParaRPr>
          </a:p>
          <a:p>
            <a:r>
              <a:rPr lang="en-US" sz="1400" dirty="0">
                <a:solidFill>
                  <a:schemeClr val="bg2">
                    <a:lumMod val="25000"/>
                  </a:schemeClr>
                </a:solidFill>
              </a:rPr>
              <a:t>*</a:t>
            </a:r>
            <a:r>
              <a:rPr lang="en-US" sz="1400" dirty="0">
                <a:solidFill>
                  <a:schemeClr val="bg2">
                    <a:lumMod val="25000"/>
                  </a:schemeClr>
                </a:solidFill>
                <a:hlinkClick r:id="rId3" action="ppaction://hlinksldjump">
                  <a:extLst>
                    <a:ext uri="{A12FA001-AC4F-418D-AE19-62706E023703}">
                      <ahyp:hlinkClr xmlns:ahyp="http://schemas.microsoft.com/office/drawing/2018/hyperlinkcolor" xmlns="" val="tx"/>
                    </a:ext>
                  </a:extLst>
                </a:hlinkClick>
              </a:rPr>
              <a:t>Le </a:t>
            </a:r>
            <a:r>
              <a:rPr lang="fr-FR" sz="1400" dirty="0">
                <a:solidFill>
                  <a:schemeClr val="bg2">
                    <a:lumMod val="25000"/>
                  </a:schemeClr>
                </a:solidFill>
                <a:hlinkClick r:id="rId3" action="ppaction://hlinksldjump">
                  <a:extLst>
                    <a:ext uri="{A12FA001-AC4F-418D-AE19-62706E023703}">
                      <ahyp:hlinkClr xmlns:ahyp="http://schemas.microsoft.com/office/drawing/2018/hyperlinkcolor" xmlns="" val="tx"/>
                    </a:ext>
                  </a:extLst>
                </a:hlinkClick>
              </a:rPr>
              <a:t>multiplicateur</a:t>
            </a:r>
            <a:r>
              <a:rPr lang="en-US" sz="1400" dirty="0">
                <a:solidFill>
                  <a:schemeClr val="bg2">
                    <a:lumMod val="25000"/>
                  </a:schemeClr>
                </a:solidFill>
                <a:hlinkClick r:id="rId3" action="ppaction://hlinksldjump">
                  <a:extLst>
                    <a:ext uri="{A12FA001-AC4F-418D-AE19-62706E023703}">
                      <ahyp:hlinkClr xmlns:ahyp="http://schemas.microsoft.com/office/drawing/2018/hyperlinkcolor" xmlns="" val="tx"/>
                    </a:ext>
                  </a:extLst>
                </a:hlinkClick>
              </a:rPr>
              <a:t> de Schweigger</a:t>
            </a:r>
            <a:endParaRPr lang="en-US" sz="1400" dirty="0">
              <a:solidFill>
                <a:schemeClr val="bg2">
                  <a:lumMod val="25000"/>
                </a:schemeClr>
              </a:solidFill>
            </a:endParaRPr>
          </a:p>
        </p:txBody>
      </p:sp>
      <p:cxnSp>
        <p:nvCxnSpPr>
          <p:cNvPr id="3" name="Straight Connector 2">
            <a:extLst>
              <a:ext uri="{FF2B5EF4-FFF2-40B4-BE49-F238E27FC236}">
                <a16:creationId xmlns:a16="http://schemas.microsoft.com/office/drawing/2014/main" xmlns="" id="{CA258241-F04A-327C-56B6-239F540EF152}"/>
              </a:ext>
            </a:extLst>
          </p:cNvPr>
          <p:cNvCxnSpPr>
            <a:cxnSpLocks/>
          </p:cNvCxnSpPr>
          <p:nvPr/>
        </p:nvCxnSpPr>
        <p:spPr>
          <a:xfrm>
            <a:off x="1190998" y="3837709"/>
            <a:ext cx="0" cy="1395772"/>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xmlns="" id="{761E5406-BA2F-F571-6D8E-72F767AA369C}"/>
              </a:ext>
            </a:extLst>
          </p:cNvPr>
          <p:cNvSpPr txBox="1"/>
          <p:nvPr/>
        </p:nvSpPr>
        <p:spPr>
          <a:xfrm>
            <a:off x="1075261" y="5121263"/>
            <a:ext cx="3402674" cy="800219"/>
          </a:xfrm>
          <a:prstGeom prst="rect">
            <a:avLst/>
          </a:prstGeom>
          <a:noFill/>
        </p:spPr>
        <p:txBody>
          <a:bodyPr wrap="square" rtlCol="0">
            <a:spAutoFit/>
          </a:bodyPr>
          <a:lstStyle/>
          <a:p>
            <a:r>
              <a:rPr lang="fr-FR" b="1" dirty="0">
                <a:solidFill>
                  <a:srgbClr val="3A372F"/>
                </a:solidFill>
              </a:rPr>
              <a:t>1825</a:t>
            </a:r>
            <a:endParaRPr lang="en-US" b="1" dirty="0">
              <a:solidFill>
                <a:srgbClr val="3A372F"/>
              </a:solidFill>
            </a:endParaRPr>
          </a:p>
          <a:p>
            <a:r>
              <a:rPr lang="en-US" sz="1400" dirty="0">
                <a:solidFill>
                  <a:srgbClr val="3A372F"/>
                </a:solidFill>
                <a:hlinkClick r:id="rId4" action="ppaction://hlinksldjump">
                  <a:extLst>
                    <a:ext uri="{A12FA001-AC4F-418D-AE19-62706E023703}">
                      <ahyp:hlinkClr xmlns:ahyp="http://schemas.microsoft.com/office/drawing/2018/hyperlinkcolor" xmlns="" val="tx"/>
                    </a:ext>
                  </a:extLst>
                </a:hlinkClick>
              </a:rPr>
              <a:t>Nobili et la </a:t>
            </a:r>
            <a:r>
              <a:rPr lang="fr-FR" sz="1400" dirty="0">
                <a:solidFill>
                  <a:srgbClr val="3A372F"/>
                </a:solidFill>
                <a:hlinkClick r:id="rId4" action="ppaction://hlinksldjump">
                  <a:extLst>
                    <a:ext uri="{A12FA001-AC4F-418D-AE19-62706E023703}">
                      <ahyp:hlinkClr xmlns:ahyp="http://schemas.microsoft.com/office/drawing/2018/hyperlinkcolor" xmlns="" val="tx"/>
                    </a:ext>
                  </a:extLst>
                </a:hlinkClick>
              </a:rPr>
              <a:t>combinaison</a:t>
            </a:r>
            <a:r>
              <a:rPr lang="en-US" sz="1400" dirty="0">
                <a:solidFill>
                  <a:srgbClr val="3A372F"/>
                </a:solidFill>
                <a:hlinkClick r:id="rId4" action="ppaction://hlinksldjump">
                  <a:extLst>
                    <a:ext uri="{A12FA001-AC4F-418D-AE19-62706E023703}">
                      <ahyp:hlinkClr xmlns:ahyp="http://schemas.microsoft.com/office/drawing/2018/hyperlinkcolor" xmlns="" val="tx"/>
                    </a:ext>
                  </a:extLst>
                </a:hlinkClick>
              </a:rPr>
              <a:t> du “galvanomètre” et </a:t>
            </a:r>
            <a:r>
              <a:rPr lang="fr-FR" sz="1400" dirty="0">
                <a:solidFill>
                  <a:srgbClr val="3A372F"/>
                </a:solidFill>
                <a:hlinkClick r:id="rId4" action="ppaction://hlinksldjump">
                  <a:extLst>
                    <a:ext uri="{A12FA001-AC4F-418D-AE19-62706E023703}">
                      <ahyp:hlinkClr xmlns:ahyp="http://schemas.microsoft.com/office/drawing/2018/hyperlinkcolor" xmlns="" val="tx"/>
                    </a:ext>
                  </a:extLst>
                </a:hlinkClick>
              </a:rPr>
              <a:t>multiplicateur</a:t>
            </a:r>
            <a:endParaRPr lang="fr-FR" sz="1400" dirty="0">
              <a:solidFill>
                <a:srgbClr val="3A372F"/>
              </a:solidFill>
            </a:endParaRPr>
          </a:p>
        </p:txBody>
      </p:sp>
      <p:sp>
        <p:nvSpPr>
          <p:cNvPr id="14" name="TextBox 13">
            <a:extLst>
              <a:ext uri="{FF2B5EF4-FFF2-40B4-BE49-F238E27FC236}">
                <a16:creationId xmlns:a16="http://schemas.microsoft.com/office/drawing/2014/main" xmlns="" id="{0B5D6010-55F6-CD60-9316-BF89FF693D81}"/>
              </a:ext>
            </a:extLst>
          </p:cNvPr>
          <p:cNvSpPr txBox="1"/>
          <p:nvPr/>
        </p:nvSpPr>
        <p:spPr>
          <a:xfrm>
            <a:off x="2908622" y="1265851"/>
            <a:ext cx="3361465" cy="584775"/>
          </a:xfrm>
          <a:prstGeom prst="rect">
            <a:avLst/>
          </a:prstGeom>
          <a:noFill/>
        </p:spPr>
        <p:txBody>
          <a:bodyPr wrap="square">
            <a:spAutoFit/>
          </a:bodyPr>
          <a:lstStyle/>
          <a:p>
            <a:r>
              <a:rPr lang="fr-FR" b="1" dirty="0">
                <a:solidFill>
                  <a:srgbClr val="3A372F"/>
                </a:solidFill>
              </a:rPr>
              <a:t>1836</a:t>
            </a:r>
          </a:p>
          <a:p>
            <a:r>
              <a:rPr lang="fr-FR" sz="1400" dirty="0">
                <a:solidFill>
                  <a:srgbClr val="3A372F"/>
                </a:solidFill>
                <a:hlinkClick r:id="rId5" action="ppaction://hlinksldjump">
                  <a:extLst>
                    <a:ext uri="{A12FA001-AC4F-418D-AE19-62706E023703}">
                      <ahyp:hlinkClr xmlns:ahyp="http://schemas.microsoft.com/office/drawing/2018/hyperlinkcolor" xmlns="" val="tx"/>
                    </a:ext>
                  </a:extLst>
                </a:hlinkClick>
              </a:rPr>
              <a:t>Pouillet et le premier galvanomètre</a:t>
            </a:r>
            <a:endParaRPr lang="en-US" sz="1400" dirty="0">
              <a:solidFill>
                <a:srgbClr val="3A372F"/>
              </a:solidFill>
            </a:endParaRPr>
          </a:p>
        </p:txBody>
      </p:sp>
      <p:cxnSp>
        <p:nvCxnSpPr>
          <p:cNvPr id="15" name="Straight Connector 14">
            <a:extLst>
              <a:ext uri="{FF2B5EF4-FFF2-40B4-BE49-F238E27FC236}">
                <a16:creationId xmlns:a16="http://schemas.microsoft.com/office/drawing/2014/main" xmlns="" id="{1F820B1B-8D4F-620E-4110-CB6BA7F1B772}"/>
              </a:ext>
            </a:extLst>
          </p:cNvPr>
          <p:cNvCxnSpPr>
            <a:cxnSpLocks/>
          </p:cNvCxnSpPr>
          <p:nvPr/>
        </p:nvCxnSpPr>
        <p:spPr>
          <a:xfrm>
            <a:off x="2982894" y="1468989"/>
            <a:ext cx="13854" cy="18611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A2996E75-B1C1-AAC3-A780-FEEBCBB90258}"/>
              </a:ext>
            </a:extLst>
          </p:cNvPr>
          <p:cNvCxnSpPr>
            <a:cxnSpLocks/>
          </p:cNvCxnSpPr>
          <p:nvPr/>
        </p:nvCxnSpPr>
        <p:spPr>
          <a:xfrm>
            <a:off x="1242678" y="3808163"/>
            <a:ext cx="0" cy="24803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xmlns="" id="{2EF9CD84-E948-C182-0E75-E90128DB0249}"/>
              </a:ext>
            </a:extLst>
          </p:cNvPr>
          <p:cNvCxnSpPr>
            <a:cxnSpLocks/>
          </p:cNvCxnSpPr>
          <p:nvPr/>
        </p:nvCxnSpPr>
        <p:spPr>
          <a:xfrm>
            <a:off x="5177452" y="3837709"/>
            <a:ext cx="13854" cy="1861197"/>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4491CEC2-575A-1ADE-88E6-E03B9E84A8FF}"/>
              </a:ext>
            </a:extLst>
          </p:cNvPr>
          <p:cNvCxnSpPr>
            <a:cxnSpLocks/>
          </p:cNvCxnSpPr>
          <p:nvPr/>
        </p:nvCxnSpPr>
        <p:spPr>
          <a:xfrm>
            <a:off x="5794060" y="2284669"/>
            <a:ext cx="28240" cy="14332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FC4D09C0-63C1-7D7A-9BD5-77249286880B}"/>
              </a:ext>
            </a:extLst>
          </p:cNvPr>
          <p:cNvCxnSpPr>
            <a:cxnSpLocks/>
          </p:cNvCxnSpPr>
          <p:nvPr/>
        </p:nvCxnSpPr>
        <p:spPr>
          <a:xfrm>
            <a:off x="6710308" y="3188689"/>
            <a:ext cx="13854" cy="1861197"/>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xmlns="" id="{A691FA73-2813-D190-7CCA-3A27BBC1F497}"/>
              </a:ext>
            </a:extLst>
          </p:cNvPr>
          <p:cNvSpPr txBox="1"/>
          <p:nvPr/>
        </p:nvSpPr>
        <p:spPr>
          <a:xfrm>
            <a:off x="1190998" y="6133476"/>
            <a:ext cx="4866064" cy="646331"/>
          </a:xfrm>
          <a:prstGeom prst="rect">
            <a:avLst/>
          </a:prstGeom>
          <a:noFill/>
        </p:spPr>
        <p:txBody>
          <a:bodyPr wrap="square" rtlCol="0">
            <a:spAutoFit/>
          </a:bodyPr>
          <a:lstStyle/>
          <a:p>
            <a:r>
              <a:rPr lang="fr-FR" b="1" dirty="0">
                <a:solidFill>
                  <a:srgbClr val="3A372F"/>
                </a:solidFill>
              </a:rPr>
              <a:t>1826</a:t>
            </a:r>
          </a:p>
          <a:p>
            <a:r>
              <a:rPr lang="fr-FR" dirty="0"/>
              <a:t> </a:t>
            </a:r>
            <a:r>
              <a:rPr lang="fr-FR" sz="1400" dirty="0">
                <a:solidFill>
                  <a:srgbClr val="3A372F"/>
                </a:solidFill>
                <a:hlinkClick r:id="rId6" action="ppaction://hlinksldjump">
                  <a:extLst>
                    <a:ext uri="{A12FA001-AC4F-418D-AE19-62706E023703}">
                      <ahyp:hlinkClr xmlns:ahyp="http://schemas.microsoft.com/office/drawing/2018/hyperlinkcolor" xmlns="" val="tx"/>
                    </a:ext>
                  </a:extLst>
                </a:hlinkClick>
              </a:rPr>
              <a:t>Le galvanomètre ponctuel de Poggendorff</a:t>
            </a:r>
            <a:endParaRPr lang="en-US" sz="1400" dirty="0">
              <a:solidFill>
                <a:srgbClr val="3A372F"/>
              </a:solidFill>
            </a:endParaRPr>
          </a:p>
        </p:txBody>
      </p:sp>
      <p:sp>
        <p:nvSpPr>
          <p:cNvPr id="26" name="TextBox 25">
            <a:extLst>
              <a:ext uri="{FF2B5EF4-FFF2-40B4-BE49-F238E27FC236}">
                <a16:creationId xmlns:a16="http://schemas.microsoft.com/office/drawing/2014/main" xmlns="" id="{85823F3C-24F0-FC06-0171-7D2B25EEDD24}"/>
              </a:ext>
            </a:extLst>
          </p:cNvPr>
          <p:cNvSpPr txBox="1"/>
          <p:nvPr/>
        </p:nvSpPr>
        <p:spPr>
          <a:xfrm>
            <a:off x="5111106" y="5483929"/>
            <a:ext cx="2067792" cy="800219"/>
          </a:xfrm>
          <a:prstGeom prst="rect">
            <a:avLst/>
          </a:prstGeom>
          <a:noFill/>
        </p:spPr>
        <p:txBody>
          <a:bodyPr wrap="square" rtlCol="0">
            <a:spAutoFit/>
          </a:bodyPr>
          <a:lstStyle/>
          <a:p>
            <a:r>
              <a:rPr lang="fr-FR" b="1" dirty="0">
                <a:solidFill>
                  <a:srgbClr val="3A372F"/>
                </a:solidFill>
              </a:rPr>
              <a:t>1858</a:t>
            </a:r>
          </a:p>
          <a:p>
            <a:r>
              <a:rPr lang="fr-FR" sz="1400" dirty="0">
                <a:solidFill>
                  <a:srgbClr val="3A372F"/>
                </a:solidFill>
                <a:hlinkClick r:id="rId7" action="ppaction://hlinksldjump">
                  <a:extLst>
                    <a:ext uri="{A12FA001-AC4F-418D-AE19-62706E023703}">
                      <ahyp:hlinkClr xmlns:ahyp="http://schemas.microsoft.com/office/drawing/2018/hyperlinkcolor" xmlns="" val="tx"/>
                    </a:ext>
                  </a:extLst>
                </a:hlinkClick>
              </a:rPr>
              <a:t>Le galvanomètre à miroir de Kelvin</a:t>
            </a:r>
            <a:endParaRPr lang="en-US" sz="1400" dirty="0">
              <a:solidFill>
                <a:srgbClr val="3A372F"/>
              </a:solidFill>
            </a:endParaRPr>
          </a:p>
        </p:txBody>
      </p:sp>
      <p:sp>
        <p:nvSpPr>
          <p:cNvPr id="28" name="TextBox 27">
            <a:extLst>
              <a:ext uri="{FF2B5EF4-FFF2-40B4-BE49-F238E27FC236}">
                <a16:creationId xmlns:a16="http://schemas.microsoft.com/office/drawing/2014/main" xmlns="" id="{58CC2A71-F584-967E-1FCB-576CEBB1D81E}"/>
              </a:ext>
            </a:extLst>
          </p:cNvPr>
          <p:cNvSpPr txBox="1"/>
          <p:nvPr/>
        </p:nvSpPr>
        <p:spPr>
          <a:xfrm>
            <a:off x="5794060" y="2024597"/>
            <a:ext cx="1811398" cy="800219"/>
          </a:xfrm>
          <a:prstGeom prst="rect">
            <a:avLst/>
          </a:prstGeom>
          <a:noFill/>
        </p:spPr>
        <p:txBody>
          <a:bodyPr wrap="square" rtlCol="0">
            <a:spAutoFit/>
          </a:bodyPr>
          <a:lstStyle/>
          <a:p>
            <a:r>
              <a:rPr lang="fr-FR" b="1" dirty="0">
                <a:solidFill>
                  <a:srgbClr val="3A372F"/>
                </a:solidFill>
              </a:rPr>
              <a:t>1872</a:t>
            </a:r>
          </a:p>
          <a:p>
            <a:r>
              <a:rPr lang="fr-FR" sz="1400" dirty="0">
                <a:solidFill>
                  <a:srgbClr val="3A372F"/>
                </a:solidFill>
                <a:hlinkClick r:id="rId8" action="ppaction://hlinksldjump">
                  <a:extLst>
                    <a:ext uri="{A12FA001-AC4F-418D-AE19-62706E023703}">
                      <ahyp:hlinkClr xmlns:ahyp="http://schemas.microsoft.com/office/drawing/2018/hyperlinkcolor" xmlns="" val="tx"/>
                    </a:ext>
                  </a:extLst>
                </a:hlinkClick>
              </a:rPr>
              <a:t>Le galvanomètre de Bourbouze</a:t>
            </a:r>
            <a:endParaRPr lang="en-US" sz="1400" dirty="0">
              <a:solidFill>
                <a:srgbClr val="3A372F"/>
              </a:solidFill>
            </a:endParaRPr>
          </a:p>
        </p:txBody>
      </p:sp>
      <p:sp>
        <p:nvSpPr>
          <p:cNvPr id="29" name="TextBox 28">
            <a:extLst>
              <a:ext uri="{FF2B5EF4-FFF2-40B4-BE49-F238E27FC236}">
                <a16:creationId xmlns:a16="http://schemas.microsoft.com/office/drawing/2014/main" xmlns="" id="{18073CD9-6BFE-5D01-A1C0-8087D7726598}"/>
              </a:ext>
            </a:extLst>
          </p:cNvPr>
          <p:cNvSpPr txBox="1"/>
          <p:nvPr/>
        </p:nvSpPr>
        <p:spPr>
          <a:xfrm>
            <a:off x="6679820" y="4903416"/>
            <a:ext cx="2605316" cy="800219"/>
          </a:xfrm>
          <a:prstGeom prst="rect">
            <a:avLst/>
          </a:prstGeom>
          <a:noFill/>
        </p:spPr>
        <p:txBody>
          <a:bodyPr wrap="square" rtlCol="0">
            <a:spAutoFit/>
          </a:bodyPr>
          <a:lstStyle/>
          <a:p>
            <a:r>
              <a:rPr lang="fr-FR" b="1" dirty="0">
                <a:solidFill>
                  <a:srgbClr val="3A372F"/>
                </a:solidFill>
              </a:rPr>
              <a:t>1882</a:t>
            </a:r>
          </a:p>
          <a:p>
            <a:r>
              <a:rPr lang="fr-FR" sz="1400" dirty="0">
                <a:solidFill>
                  <a:srgbClr val="3A372F"/>
                </a:solidFill>
                <a:hlinkClick r:id="rId9" action="ppaction://hlinksldjump">
                  <a:extLst>
                    <a:ext uri="{A12FA001-AC4F-418D-AE19-62706E023703}">
                      <ahyp:hlinkClr xmlns:ahyp="http://schemas.microsoft.com/office/drawing/2018/hyperlinkcolor" xmlns="" val="tx"/>
                    </a:ext>
                  </a:extLst>
                </a:hlinkClick>
              </a:rPr>
              <a:t>Le galvanomètre de Deprez-d’Arsonval </a:t>
            </a:r>
            <a:endParaRPr lang="en-US" sz="1400" dirty="0">
              <a:solidFill>
                <a:srgbClr val="3A372F"/>
              </a:solidFill>
            </a:endParaRPr>
          </a:p>
        </p:txBody>
      </p:sp>
    </p:spTree>
    <p:extLst>
      <p:ext uri="{BB962C8B-B14F-4D97-AF65-F5344CB8AC3E}">
        <p14:creationId xmlns:p14="http://schemas.microsoft.com/office/powerpoint/2010/main" xmlns="" val="36485274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31D360-DF7E-81C2-86D2-60A437C42AA4}"/>
              </a:ext>
            </a:extLst>
          </p:cNvPr>
          <p:cNvSpPr>
            <a:spLocks noGrp="1"/>
          </p:cNvSpPr>
          <p:nvPr>
            <p:ph type="title"/>
          </p:nvPr>
        </p:nvSpPr>
        <p:spPr/>
        <p:txBody>
          <a:bodyPr>
            <a:normAutofit/>
          </a:bodyPr>
          <a:lstStyle/>
          <a:p>
            <a:r>
              <a:rPr lang="fr-FR" dirty="0"/>
              <a:t>L’évolution du galvanomètre</a:t>
            </a:r>
            <a:endParaRPr lang="en-US" dirty="0"/>
          </a:p>
        </p:txBody>
      </p:sp>
      <p:sp>
        <p:nvSpPr>
          <p:cNvPr id="3" name="Content Placeholder 2">
            <a:extLst>
              <a:ext uri="{FF2B5EF4-FFF2-40B4-BE49-F238E27FC236}">
                <a16:creationId xmlns:a16="http://schemas.microsoft.com/office/drawing/2014/main" xmlns="" id="{F6FA108B-4EB2-D4FE-B4C9-01AFF5A8AB7F}"/>
              </a:ext>
            </a:extLst>
          </p:cNvPr>
          <p:cNvSpPr>
            <a:spLocks noGrp="1"/>
          </p:cNvSpPr>
          <p:nvPr>
            <p:ph idx="1"/>
          </p:nvPr>
        </p:nvSpPr>
        <p:spPr/>
        <p:txBody>
          <a:bodyPr>
            <a:normAutofit fontScale="92500"/>
          </a:bodyPr>
          <a:lstStyle/>
          <a:p>
            <a:r>
              <a:rPr lang="fr-FR" sz="1400" dirty="0"/>
              <a:t>Plusieurs versions de cet appareil verront donc le jour par la </a:t>
            </a:r>
            <a:r>
              <a:rPr lang="fr-FR" sz="1400" dirty="0" smtClean="0"/>
              <a:t>suite, afin </a:t>
            </a:r>
            <a:r>
              <a:rPr lang="fr-FR" sz="1400" dirty="0"/>
              <a:t>d’améliorer ce dernier en modifiant certaines de ses caractéristiques. </a:t>
            </a:r>
            <a:r>
              <a:rPr lang="fr-FR" sz="1400" dirty="0" smtClean="0"/>
              <a:t>Et ceci en </a:t>
            </a:r>
            <a:r>
              <a:rPr lang="fr-FR" sz="1400" dirty="0"/>
              <a:t>fonction de l’avancée dans le domaine de l’électromagnétisme au </a:t>
            </a:r>
            <a:r>
              <a:rPr lang="fr-FR" sz="1400" dirty="0" smtClean="0"/>
              <a:t>cours du </a:t>
            </a:r>
            <a:r>
              <a:rPr lang="fr-FR" sz="1400" dirty="0"/>
              <a:t>temps.                                                                                                       </a:t>
            </a:r>
            <a:r>
              <a:rPr lang="fr-FR" sz="1400" dirty="0" smtClean="0"/>
              <a:t>        </a:t>
            </a:r>
            <a:r>
              <a:rPr lang="fr-FR" sz="1400" dirty="0"/>
              <a:t>Sa </a:t>
            </a:r>
            <a:r>
              <a:rPr lang="fr-FR" sz="1400" dirty="0" smtClean="0"/>
              <a:t>précision, sa </a:t>
            </a:r>
            <a:r>
              <a:rPr lang="fr-FR" sz="1400" dirty="0"/>
              <a:t>fiabilité et sa sensibilité augmenteront mais il deviendra aussi bien plus commode d’utilisation en le rendant moins difficile à </a:t>
            </a:r>
            <a:r>
              <a:rPr lang="fr-FR" sz="1400" dirty="0" smtClean="0"/>
              <a:t>déplacer, par exemple.                                                                                                            </a:t>
            </a:r>
            <a:r>
              <a:rPr lang="fr-FR" sz="1400" dirty="0"/>
              <a:t>En effet, les premiers modèles étaient assez lourds et </a:t>
            </a:r>
            <a:r>
              <a:rPr lang="fr-FR" sz="1400" dirty="0" smtClean="0"/>
              <a:t>difficile à </a:t>
            </a:r>
            <a:r>
              <a:rPr lang="fr-FR" sz="1400" dirty="0"/>
              <a:t>utiliser sur le terrain, et servaient donc majoritairement au sein de laboratoires.                                                                                                             Cet appareil, et ces évolutions </a:t>
            </a:r>
            <a:r>
              <a:rPr lang="fr-FR" sz="1400" dirty="0" smtClean="0"/>
              <a:t>vont également </a:t>
            </a:r>
            <a:r>
              <a:rPr lang="fr-FR" sz="1400" dirty="0"/>
              <a:t>nous permettre d’obtenir des appareils plus </a:t>
            </a:r>
            <a:r>
              <a:rPr lang="fr-FR" sz="1400" dirty="0" smtClean="0"/>
              <a:t>connus </a:t>
            </a:r>
            <a:r>
              <a:rPr lang="fr-FR" sz="1400" dirty="0"/>
              <a:t>aujourd’hui tel que l’ampèremètre avec la mise en place des unité et une avancée considérable de </a:t>
            </a:r>
            <a:r>
              <a:rPr lang="fr-FR" sz="1400" dirty="0" smtClean="0"/>
              <a:t>cette branche de la physique </a:t>
            </a:r>
            <a:r>
              <a:rPr lang="fr-FR" sz="1400" dirty="0"/>
              <a:t>en terme de recherches. Mais également le voltmètre, en y apportant des modifications, soit l’ajout d’une résistance au galvanomètre suite à la découverte de la loi d’Ohm en 1827.                                                                      </a:t>
            </a:r>
            <a:r>
              <a:rPr lang="fr-FR" sz="1400" dirty="0" smtClean="0"/>
              <a:t>                                                            On </a:t>
            </a:r>
            <a:r>
              <a:rPr lang="fr-FR" sz="1400" dirty="0"/>
              <a:t>a aujourd’hui un appareil regroupant ces deux instruments: le multimètre. Il est bien plus </a:t>
            </a:r>
            <a:r>
              <a:rPr lang="fr-FR" sz="1400" dirty="0" smtClean="0"/>
              <a:t>pratique, </a:t>
            </a:r>
            <a:r>
              <a:rPr lang="fr-FR" sz="1400" dirty="0"/>
              <a:t>aussi bien en terme d’emploi que de transport par rapport à son ancêtre, le galvanomètre.</a:t>
            </a:r>
          </a:p>
          <a:p>
            <a:r>
              <a:rPr lang="fr-FR" sz="1400" dirty="0"/>
              <a:t>Le type de galvanomètre que l’on retrouve dans nos </a:t>
            </a:r>
            <a:r>
              <a:rPr lang="fr-FR" sz="1400" dirty="0" smtClean="0"/>
              <a:t>appareils </a:t>
            </a:r>
            <a:r>
              <a:rPr lang="fr-FR" sz="1400" dirty="0"/>
              <a:t>actuellement consiste en galvanomètre à cadre mobile. En effet, il est plus facile d’utilisation et à incorporer au sein d’appareil de mesures analogiques. Il se compose d’une bobine rectangulaire qui est le cadre monté sur pivot et dans l’entrefer de l’aimant un noyau de fer. Pour ce qui est de l’aiguille elle est fixée sur le cadre. En l’absence de courant l’aiguille est sur zéro, et lors de passage de courant on a une rotation du </a:t>
            </a:r>
            <a:r>
              <a:rPr lang="fr-FR" sz="1400" dirty="0" smtClean="0"/>
              <a:t>cadre et on </a:t>
            </a:r>
            <a:r>
              <a:rPr lang="fr-FR" sz="1400" dirty="0"/>
              <a:t>observe une position d’équilibre avec un angle qui est proportionnel à l’intensité du dit </a:t>
            </a:r>
            <a:r>
              <a:rPr lang="fr-FR" sz="1400" dirty="0" smtClean="0"/>
              <a:t>courant. On </a:t>
            </a:r>
            <a:r>
              <a:rPr lang="fr-FR" sz="1400" dirty="0"/>
              <a:t>y ajoutant des résistors en série on obtient ainsi un voltmètre et si ces derniers sont en </a:t>
            </a:r>
            <a:r>
              <a:rPr lang="fr-FR" sz="1400" dirty="0" smtClean="0"/>
              <a:t>dérivation </a:t>
            </a:r>
            <a:r>
              <a:rPr lang="fr-FR" sz="1400" dirty="0"/>
              <a:t>on obtient un ampèremètre.</a:t>
            </a:r>
          </a:p>
          <a:p>
            <a:endParaRPr lang="en-US" dirty="0"/>
          </a:p>
        </p:txBody>
      </p:sp>
      <p:sp>
        <p:nvSpPr>
          <p:cNvPr id="5" name="TextBox 4">
            <a:extLst>
              <a:ext uri="{FF2B5EF4-FFF2-40B4-BE49-F238E27FC236}">
                <a16:creationId xmlns:a16="http://schemas.microsoft.com/office/drawing/2014/main" xmlns="" id="{2D62B184-D406-5BAE-0121-18A89B4466CF}"/>
              </a:ext>
            </a:extLst>
          </p:cNvPr>
          <p:cNvSpPr txBox="1"/>
          <p:nvPr/>
        </p:nvSpPr>
        <p:spPr>
          <a:xfrm>
            <a:off x="9737271" y="6581001"/>
            <a:ext cx="6102926" cy="276999"/>
          </a:xfrm>
          <a:prstGeom prst="rect">
            <a:avLst/>
          </a:prstGeom>
          <a:noFill/>
        </p:spPr>
        <p:txBody>
          <a:bodyPr wrap="square">
            <a:spAutoFit/>
          </a:bodyPr>
          <a:lstStyle/>
          <a:p>
            <a:r>
              <a:rPr lang="fr-FR" sz="1200" dirty="0">
                <a:solidFill>
                  <a:schemeClr val="tx1">
                    <a:lumMod val="75000"/>
                    <a:lumOff val="25000"/>
                  </a:schemeClr>
                </a:solidFill>
                <a:hlinkClick r:id="rId2" action="ppaction://hlinksldjump">
                  <a:extLst>
                    <a:ext uri="{A12FA001-AC4F-418D-AE19-62706E023703}">
                      <ahyp:hlinkClr xmlns:ahyp="http://schemas.microsoft.com/office/drawing/2018/hyperlinkcolor" xmlns="" val="tx"/>
                    </a:ext>
                  </a:extLst>
                </a:hlinkClick>
              </a:rPr>
              <a:t>Retourner à la frise</a:t>
            </a:r>
            <a:endParaRPr lang="en-US" sz="1200" dirty="0">
              <a:solidFill>
                <a:schemeClr val="tx1">
                  <a:lumMod val="75000"/>
                  <a:lumOff val="25000"/>
                </a:schemeClr>
              </a:solidFill>
            </a:endParaRPr>
          </a:p>
        </p:txBody>
      </p:sp>
    </p:spTree>
    <p:extLst>
      <p:ext uri="{BB962C8B-B14F-4D97-AF65-F5344CB8AC3E}">
        <p14:creationId xmlns:p14="http://schemas.microsoft.com/office/powerpoint/2010/main" xmlns="" val="599738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26E974-5FD6-E4BA-F255-B5015AA9A494}"/>
              </a:ext>
            </a:extLst>
          </p:cNvPr>
          <p:cNvSpPr>
            <a:spLocks noGrp="1"/>
          </p:cNvSpPr>
          <p:nvPr>
            <p:ph type="title"/>
          </p:nvPr>
        </p:nvSpPr>
        <p:spPr>
          <a:xfrm>
            <a:off x="1261872" y="351906"/>
            <a:ext cx="9692640" cy="1325562"/>
          </a:xfrm>
        </p:spPr>
        <p:txBody>
          <a:bodyPr/>
          <a:lstStyle/>
          <a:p>
            <a:r>
              <a:rPr lang="fr-FR" b="1" dirty="0"/>
              <a:t>1791</a:t>
            </a:r>
            <a:r>
              <a:rPr lang="fr-FR" dirty="0"/>
              <a:t>: Galvani et l’électricité animale</a:t>
            </a:r>
            <a:endParaRPr lang="en-US" dirty="0"/>
          </a:p>
        </p:txBody>
      </p:sp>
      <p:sp>
        <p:nvSpPr>
          <p:cNvPr id="3" name="Content Placeholder 2">
            <a:extLst>
              <a:ext uri="{FF2B5EF4-FFF2-40B4-BE49-F238E27FC236}">
                <a16:creationId xmlns:a16="http://schemas.microsoft.com/office/drawing/2014/main" xmlns="" id="{622E3051-AC09-AEE0-D04C-3673BB96E132}"/>
              </a:ext>
            </a:extLst>
          </p:cNvPr>
          <p:cNvSpPr>
            <a:spLocks noGrp="1"/>
          </p:cNvSpPr>
          <p:nvPr>
            <p:ph idx="1"/>
          </p:nvPr>
        </p:nvSpPr>
        <p:spPr/>
        <p:txBody>
          <a:bodyPr>
            <a:normAutofit/>
          </a:bodyPr>
          <a:lstStyle/>
          <a:p>
            <a:r>
              <a:rPr lang="fr-FR" dirty="0"/>
              <a:t>Physicien et médecin italien du </a:t>
            </a:r>
            <a:r>
              <a:rPr lang="en-US" dirty="0"/>
              <a:t>XVIIIe siècle, Galvani </a:t>
            </a:r>
            <a:r>
              <a:rPr lang="fr-FR" dirty="0"/>
              <a:t>est</a:t>
            </a:r>
            <a:r>
              <a:rPr lang="en-US" dirty="0"/>
              <a:t> </a:t>
            </a:r>
            <a:r>
              <a:rPr lang="fr-FR" dirty="0"/>
              <a:t>notamment</a:t>
            </a:r>
            <a:r>
              <a:rPr lang="en-US" dirty="0"/>
              <a:t> </a:t>
            </a:r>
            <a:r>
              <a:rPr lang="fr-FR" dirty="0"/>
              <a:t>connu</a:t>
            </a:r>
            <a:r>
              <a:rPr lang="en-US" dirty="0"/>
              <a:t> </a:t>
            </a:r>
            <a:r>
              <a:rPr lang="fr-FR" dirty="0"/>
              <a:t>en</a:t>
            </a:r>
            <a:r>
              <a:rPr lang="en-US" dirty="0"/>
              <a:t> physique pour ses travaux  en électricité. </a:t>
            </a:r>
            <a:r>
              <a:rPr lang="fr-FR" dirty="0"/>
              <a:t>Ses</a:t>
            </a:r>
            <a:r>
              <a:rPr lang="en-US" dirty="0"/>
              <a:t> </a:t>
            </a:r>
            <a:r>
              <a:rPr lang="fr-FR" dirty="0"/>
              <a:t>découvertes</a:t>
            </a:r>
            <a:r>
              <a:rPr lang="en-US" dirty="0"/>
              <a:t> </a:t>
            </a:r>
            <a:r>
              <a:rPr lang="fr-FR" dirty="0"/>
              <a:t>lui valurent plus tard d’avoir plusieurs termes dans ce domaine dérivant de son nom (galvanisation, galvanisme, galvanomètre,etc).</a:t>
            </a:r>
          </a:p>
          <a:p>
            <a:r>
              <a:rPr lang="fr-FR" dirty="0"/>
              <a:t>L’une de </a:t>
            </a:r>
            <a:r>
              <a:rPr lang="fr-FR" dirty="0" smtClean="0"/>
              <a:t>ses </a:t>
            </a:r>
            <a:r>
              <a:rPr lang="fr-FR" dirty="0"/>
              <a:t>principales découverte est celle concernant l’électricité animale qui marqua un tournant majeur en électricité mais également en médecine. Il s’intéresse lors de ses </a:t>
            </a:r>
            <a:r>
              <a:rPr lang="fr-FR" dirty="0">
                <a:solidFill>
                  <a:schemeClr val="bg2">
                    <a:lumMod val="25000"/>
                  </a:schemeClr>
                </a:solidFill>
                <a:hlinkClick r:id="rId2">
                  <a:extLst>
                    <a:ext uri="{A12FA001-AC4F-418D-AE19-62706E023703}">
                      <ahyp:hlinkClr xmlns:ahyp="http://schemas.microsoft.com/office/drawing/2018/hyperlinkcolor" xmlns="" val="tx"/>
                    </a:ext>
                  </a:extLst>
                </a:hlinkClick>
              </a:rPr>
              <a:t>expérimentations</a:t>
            </a:r>
            <a:r>
              <a:rPr lang="fr-FR" dirty="0"/>
              <a:t> à l’influence de l’électricité sur les nerfs et en déduit l’existence d’une énergie d’origine animale.</a:t>
            </a:r>
          </a:p>
          <a:p>
            <a:r>
              <a:rPr lang="fr-FR" dirty="0"/>
              <a:t>Dans le cas du galvanomètre Galvani n’a certes pas joué un rôle directement dans l’invention et la mise en place de cet objet, mais comme bien d’autre élément l’objet dérive de son nom.  En effet, ceci comme dans bien d’autre cas </a:t>
            </a:r>
            <a:r>
              <a:rPr lang="fr-FR" dirty="0" smtClean="0"/>
              <a:t>afin de lui </a:t>
            </a:r>
            <a:r>
              <a:rPr lang="fr-FR" dirty="0"/>
              <a:t>rendre hommage.</a:t>
            </a:r>
          </a:p>
          <a:p>
            <a:endParaRPr lang="en-US" dirty="0"/>
          </a:p>
        </p:txBody>
      </p:sp>
      <p:sp>
        <p:nvSpPr>
          <p:cNvPr id="10" name="TextBox 9">
            <a:extLst>
              <a:ext uri="{FF2B5EF4-FFF2-40B4-BE49-F238E27FC236}">
                <a16:creationId xmlns:a16="http://schemas.microsoft.com/office/drawing/2014/main" xmlns="" id="{813A7E49-2DF8-80AB-D992-6B10971D0AD0}"/>
              </a:ext>
            </a:extLst>
          </p:cNvPr>
          <p:cNvSpPr txBox="1"/>
          <p:nvPr/>
        </p:nvSpPr>
        <p:spPr>
          <a:xfrm>
            <a:off x="9727869" y="6524302"/>
            <a:ext cx="1973996" cy="276999"/>
          </a:xfrm>
          <a:prstGeom prst="rect">
            <a:avLst/>
          </a:prstGeom>
          <a:noFill/>
        </p:spPr>
        <p:txBody>
          <a:bodyPr wrap="square" rtlCol="0">
            <a:spAutoFit/>
          </a:bodyPr>
          <a:lstStyle/>
          <a:p>
            <a:r>
              <a:rPr lang="fr-FR" sz="1200" dirty="0">
                <a:solidFill>
                  <a:schemeClr val="tx1">
                    <a:lumMod val="75000"/>
                    <a:lumOff val="25000"/>
                  </a:schemeClr>
                </a:solidFill>
                <a:hlinkClick r:id="rId3" action="ppaction://hlinksldjump">
                  <a:extLst>
                    <a:ext uri="{A12FA001-AC4F-418D-AE19-62706E023703}">
                      <ahyp:hlinkClr xmlns:ahyp="http://schemas.microsoft.com/office/drawing/2018/hyperlinkcolor" xmlns="" val="tx"/>
                    </a:ext>
                  </a:extLst>
                </a:hlinkClick>
              </a:rPr>
              <a:t>Retourner à la frise</a:t>
            </a:r>
            <a:endParaRPr lang="en-US" sz="1200" dirty="0">
              <a:solidFill>
                <a:schemeClr val="tx1">
                  <a:lumMod val="75000"/>
                  <a:lumOff val="25000"/>
                </a:schemeClr>
              </a:solidFill>
            </a:endParaRPr>
          </a:p>
        </p:txBody>
      </p:sp>
    </p:spTree>
    <p:extLst>
      <p:ext uri="{BB962C8B-B14F-4D97-AF65-F5344CB8AC3E}">
        <p14:creationId xmlns:p14="http://schemas.microsoft.com/office/powerpoint/2010/main" xmlns="" val="19261814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4F6392-5E6C-5992-7C0D-51092E7A970B}"/>
              </a:ext>
            </a:extLst>
          </p:cNvPr>
          <p:cNvSpPr>
            <a:spLocks noGrp="1"/>
          </p:cNvSpPr>
          <p:nvPr>
            <p:ph type="title"/>
          </p:nvPr>
        </p:nvSpPr>
        <p:spPr/>
        <p:txBody>
          <a:bodyPr/>
          <a:lstStyle/>
          <a:p>
            <a:r>
              <a:rPr lang="fr-FR" b="1" dirty="0"/>
              <a:t>1820</a:t>
            </a:r>
            <a:r>
              <a:rPr lang="fr-FR" dirty="0"/>
              <a:t>: Ampère et le galvanomètre</a:t>
            </a:r>
            <a:endParaRPr lang="en-US" dirty="0"/>
          </a:p>
        </p:txBody>
      </p:sp>
      <p:sp>
        <p:nvSpPr>
          <p:cNvPr id="3" name="Content Placeholder 2">
            <a:extLst>
              <a:ext uri="{FF2B5EF4-FFF2-40B4-BE49-F238E27FC236}">
                <a16:creationId xmlns:a16="http://schemas.microsoft.com/office/drawing/2014/main" xmlns="" id="{FC4A22DE-FD27-8672-5597-7CF814A6F658}"/>
              </a:ext>
            </a:extLst>
          </p:cNvPr>
          <p:cNvSpPr>
            <a:spLocks noGrp="1"/>
          </p:cNvSpPr>
          <p:nvPr>
            <p:ph idx="1"/>
          </p:nvPr>
        </p:nvSpPr>
        <p:spPr/>
        <p:txBody>
          <a:bodyPr>
            <a:noAutofit/>
          </a:bodyPr>
          <a:lstStyle/>
          <a:p>
            <a:r>
              <a:rPr lang="fr-FR" sz="1500" dirty="0"/>
              <a:t>Mathématicien, physicien et chimiste Ampère est une figure emblématique en science. En effet, il contribua énormément à ce domaine de part ses recherches et inventions tel que le galvanomètre, l’électroaimant ou encore sa théorie de l’électromagnétisme. </a:t>
            </a:r>
          </a:p>
          <a:p>
            <a:r>
              <a:rPr lang="fr-FR" sz="1500" dirty="0"/>
              <a:t>D’après son Mémoire d’octobre 1820, Ampère voulait inventer un appareil qui permettrait à l’utilisateur d’obtenir des informations sur le courant tel que son énergie et sa direction. La mise en place d’un appareil capable de faire cela s’explique notamment par ses travaux en électromagnétique de septembre 1820 à janvier </a:t>
            </a:r>
            <a:r>
              <a:rPr lang="fr-FR" sz="1500" dirty="0" smtClean="0"/>
              <a:t>1821, suite à </a:t>
            </a:r>
            <a:r>
              <a:rPr lang="fr-FR" sz="1500" dirty="0" smtClean="0">
                <a:hlinkClick r:id="rId2"/>
              </a:rPr>
              <a:t>l’expérience d’Oersted </a:t>
            </a:r>
            <a:r>
              <a:rPr lang="fr-FR" sz="1500" dirty="0" smtClean="0"/>
              <a:t>en 1820.</a:t>
            </a:r>
            <a:endParaRPr lang="fr-FR" sz="1500" dirty="0"/>
          </a:p>
          <a:p>
            <a:r>
              <a:rPr lang="fr-FR" sz="1500" dirty="0"/>
              <a:t>Le dispositif qui par la suite servira de base au galvanomètre tel que nous le connaissons aujourd’hui et ses fonctions verront donc le jour. Ce dispositif consistait alors en une simple aiguille aimantée que l’on positionnaient sous le fil conducteur qui lui étaient orienté dans la direction nord-sud. Le dispositif d’Ampère prenait également en compte le magnétisme terrestre(Mt) d’où l’orientation du fil conducteur, et celui du courant(Mc).                                                                                          L’aiguille allait donc se déplacer d’un certain angle </a:t>
            </a:r>
            <a:r>
              <a:rPr lang="el-GR" sz="1500" dirty="0"/>
              <a:t>θ</a:t>
            </a:r>
            <a:r>
              <a:rPr lang="fr-FR" sz="1500" dirty="0"/>
              <a:t> qui augmente avec l’intensité du courant passant dans le fil.</a:t>
            </a:r>
          </a:p>
          <a:p>
            <a:r>
              <a:rPr lang="fr-FR" sz="1500" dirty="0"/>
              <a:t>Mais reste alors le problème de comment obtenir ces mêmes informations mais sur des courants de faibles intensité, car pour obtenir une déviation remarquable de l’aiguille il faut que l’intensité du courant soit assez élevée.</a:t>
            </a:r>
            <a:endParaRPr lang="en-US" sz="1500" dirty="0"/>
          </a:p>
        </p:txBody>
      </p:sp>
      <p:sp>
        <p:nvSpPr>
          <p:cNvPr id="5" name="TextBox 4">
            <a:extLst>
              <a:ext uri="{FF2B5EF4-FFF2-40B4-BE49-F238E27FC236}">
                <a16:creationId xmlns:a16="http://schemas.microsoft.com/office/drawing/2014/main" xmlns="" id="{77EA4C3A-98D8-1F2A-BBDD-539104D6EE82}"/>
              </a:ext>
            </a:extLst>
          </p:cNvPr>
          <p:cNvSpPr txBox="1"/>
          <p:nvPr/>
        </p:nvSpPr>
        <p:spPr>
          <a:xfrm>
            <a:off x="9709421" y="6578374"/>
            <a:ext cx="6102926" cy="276999"/>
          </a:xfrm>
          <a:prstGeom prst="rect">
            <a:avLst/>
          </a:prstGeom>
          <a:noFill/>
        </p:spPr>
        <p:txBody>
          <a:bodyPr wrap="square">
            <a:spAutoFit/>
          </a:bodyPr>
          <a:lstStyle/>
          <a:p>
            <a:r>
              <a:rPr lang="fr-FR" sz="1200" dirty="0">
                <a:solidFill>
                  <a:schemeClr val="tx1">
                    <a:lumMod val="75000"/>
                    <a:lumOff val="25000"/>
                  </a:schemeClr>
                </a:solidFill>
                <a:hlinkClick r:id="rId3" action="ppaction://hlinksldjump">
                  <a:extLst>
                    <a:ext uri="{A12FA001-AC4F-418D-AE19-62706E023703}">
                      <ahyp:hlinkClr xmlns:ahyp="http://schemas.microsoft.com/office/drawing/2018/hyperlinkcolor" xmlns="" val="tx"/>
                    </a:ext>
                  </a:extLst>
                </a:hlinkClick>
              </a:rPr>
              <a:t>Retourner à la frise</a:t>
            </a:r>
            <a:endParaRPr lang="en-US" sz="1200" dirty="0">
              <a:solidFill>
                <a:schemeClr val="tx1">
                  <a:lumMod val="75000"/>
                  <a:lumOff val="25000"/>
                </a:schemeClr>
              </a:solidFill>
            </a:endParaRPr>
          </a:p>
        </p:txBody>
      </p:sp>
      <p:pic>
        <p:nvPicPr>
          <p:cNvPr id="9" name="Picture 8">
            <a:extLst>
              <a:ext uri="{FF2B5EF4-FFF2-40B4-BE49-F238E27FC236}">
                <a16:creationId xmlns:a16="http://schemas.microsoft.com/office/drawing/2014/main" xmlns="" id="{EBF761D6-91A0-99BC-5050-77D403E19411}"/>
              </a:ext>
            </a:extLst>
          </p:cNvPr>
          <p:cNvPicPr>
            <a:picLocks noChangeAspect="1"/>
          </p:cNvPicPr>
          <p:nvPr/>
        </p:nvPicPr>
        <p:blipFill>
          <a:blip r:embed="rId4" cstate="print">
            <a:extLst>
              <a:ext uri="{28A0092B-C50C-407E-A947-70E740481C1C}">
                <a14:useLocalDpi xmlns:a14="http://schemas.microsoft.com/office/drawing/2010/main" xmlns="" val="0"/>
              </a:ext>
            </a:extLst>
          </a:blip>
          <a:srcRect/>
          <a:stretch/>
        </p:blipFill>
        <p:spPr>
          <a:xfrm>
            <a:off x="10188738" y="4489269"/>
            <a:ext cx="2002971" cy="2002971"/>
          </a:xfrm>
          <a:prstGeom prst="rect">
            <a:avLst/>
          </a:prstGeom>
        </p:spPr>
      </p:pic>
      <p:sp>
        <p:nvSpPr>
          <p:cNvPr id="10" name="TextBox 9">
            <a:extLst>
              <a:ext uri="{FF2B5EF4-FFF2-40B4-BE49-F238E27FC236}">
                <a16:creationId xmlns:a16="http://schemas.microsoft.com/office/drawing/2014/main" xmlns="" id="{D7BC6D89-F6C4-E4FC-27F3-5F686513F187}"/>
              </a:ext>
            </a:extLst>
          </p:cNvPr>
          <p:cNvSpPr txBox="1"/>
          <p:nvPr/>
        </p:nvSpPr>
        <p:spPr>
          <a:xfrm>
            <a:off x="10117328" y="5152570"/>
            <a:ext cx="812800" cy="307777"/>
          </a:xfrm>
          <a:prstGeom prst="rect">
            <a:avLst/>
          </a:prstGeom>
          <a:noFill/>
        </p:spPr>
        <p:txBody>
          <a:bodyPr wrap="square" rtlCol="0">
            <a:spAutoFit/>
          </a:bodyPr>
          <a:lstStyle/>
          <a:p>
            <a:r>
              <a:rPr lang="fr-FR" sz="1400" dirty="0"/>
              <a:t>Fil</a:t>
            </a:r>
            <a:endParaRPr lang="en-US" sz="1400" dirty="0"/>
          </a:p>
        </p:txBody>
      </p:sp>
      <p:sp>
        <p:nvSpPr>
          <p:cNvPr id="11" name="TextBox 10">
            <a:extLst>
              <a:ext uri="{FF2B5EF4-FFF2-40B4-BE49-F238E27FC236}">
                <a16:creationId xmlns:a16="http://schemas.microsoft.com/office/drawing/2014/main" xmlns="" id="{8BB3B67D-995B-D28D-8544-27BEF785CEE5}"/>
              </a:ext>
            </a:extLst>
          </p:cNvPr>
          <p:cNvSpPr txBox="1"/>
          <p:nvPr/>
        </p:nvSpPr>
        <p:spPr>
          <a:xfrm>
            <a:off x="10900372" y="5204641"/>
            <a:ext cx="449944" cy="369332"/>
          </a:xfrm>
          <a:prstGeom prst="rect">
            <a:avLst/>
          </a:prstGeom>
          <a:noFill/>
        </p:spPr>
        <p:txBody>
          <a:bodyPr wrap="square" rtlCol="0">
            <a:spAutoFit/>
          </a:bodyPr>
          <a:lstStyle/>
          <a:p>
            <a:r>
              <a:rPr lang="fr-FR" dirty="0"/>
              <a:t>O</a:t>
            </a:r>
            <a:endParaRPr lang="en-US" dirty="0"/>
          </a:p>
        </p:txBody>
      </p:sp>
      <p:sp>
        <p:nvSpPr>
          <p:cNvPr id="12" name="TextBox 11">
            <a:extLst>
              <a:ext uri="{FF2B5EF4-FFF2-40B4-BE49-F238E27FC236}">
                <a16:creationId xmlns:a16="http://schemas.microsoft.com/office/drawing/2014/main" xmlns="" id="{B3C4B8F9-F7FF-EB41-B2ED-98300B098B0A}"/>
              </a:ext>
            </a:extLst>
          </p:cNvPr>
          <p:cNvSpPr txBox="1"/>
          <p:nvPr/>
        </p:nvSpPr>
        <p:spPr>
          <a:xfrm>
            <a:off x="10769814" y="4844793"/>
            <a:ext cx="2002971" cy="307777"/>
          </a:xfrm>
          <a:prstGeom prst="rect">
            <a:avLst/>
          </a:prstGeom>
          <a:noFill/>
        </p:spPr>
        <p:txBody>
          <a:bodyPr wrap="square" rtlCol="0">
            <a:spAutoFit/>
          </a:bodyPr>
          <a:lstStyle/>
          <a:p>
            <a:r>
              <a:rPr lang="fr-FR" sz="1400" dirty="0"/>
              <a:t>Boussole</a:t>
            </a:r>
            <a:endParaRPr lang="en-US" sz="1400" dirty="0"/>
          </a:p>
        </p:txBody>
      </p:sp>
      <p:sp>
        <p:nvSpPr>
          <p:cNvPr id="13" name="TextBox 12">
            <a:extLst>
              <a:ext uri="{FF2B5EF4-FFF2-40B4-BE49-F238E27FC236}">
                <a16:creationId xmlns:a16="http://schemas.microsoft.com/office/drawing/2014/main" xmlns="" id="{EAEFD74D-8C4A-326C-9149-1694E0412F95}"/>
              </a:ext>
            </a:extLst>
          </p:cNvPr>
          <p:cNvSpPr txBox="1"/>
          <p:nvPr/>
        </p:nvSpPr>
        <p:spPr>
          <a:xfrm>
            <a:off x="11363016" y="5272778"/>
            <a:ext cx="1397868" cy="307777"/>
          </a:xfrm>
          <a:prstGeom prst="rect">
            <a:avLst/>
          </a:prstGeom>
          <a:noFill/>
        </p:spPr>
        <p:txBody>
          <a:bodyPr wrap="square" rtlCol="0">
            <a:spAutoFit/>
          </a:bodyPr>
          <a:lstStyle/>
          <a:p>
            <a:r>
              <a:rPr lang="fr-FR" sz="1400" dirty="0"/>
              <a:t>Mt</a:t>
            </a:r>
            <a:endParaRPr lang="en-US" sz="1400" dirty="0"/>
          </a:p>
        </p:txBody>
      </p:sp>
      <p:sp>
        <p:nvSpPr>
          <p:cNvPr id="14" name="TextBox 13">
            <a:extLst>
              <a:ext uri="{FF2B5EF4-FFF2-40B4-BE49-F238E27FC236}">
                <a16:creationId xmlns:a16="http://schemas.microsoft.com/office/drawing/2014/main" xmlns="" id="{17CAEC40-9352-108D-CC20-6A364B67B184}"/>
              </a:ext>
            </a:extLst>
          </p:cNvPr>
          <p:cNvSpPr txBox="1"/>
          <p:nvPr/>
        </p:nvSpPr>
        <p:spPr>
          <a:xfrm>
            <a:off x="10930128" y="6026248"/>
            <a:ext cx="560832" cy="307777"/>
          </a:xfrm>
          <a:prstGeom prst="rect">
            <a:avLst/>
          </a:prstGeom>
          <a:noFill/>
        </p:spPr>
        <p:txBody>
          <a:bodyPr wrap="square" rtlCol="0">
            <a:spAutoFit/>
          </a:bodyPr>
          <a:lstStyle/>
          <a:p>
            <a:r>
              <a:rPr lang="fr-FR" sz="1400" dirty="0"/>
              <a:t>Mc</a:t>
            </a:r>
            <a:endParaRPr lang="en-US" sz="1400" dirty="0"/>
          </a:p>
        </p:txBody>
      </p:sp>
      <p:sp>
        <p:nvSpPr>
          <p:cNvPr id="15" name="TextBox 14">
            <a:extLst>
              <a:ext uri="{FF2B5EF4-FFF2-40B4-BE49-F238E27FC236}">
                <a16:creationId xmlns:a16="http://schemas.microsoft.com/office/drawing/2014/main" xmlns="" id="{EA089126-FF08-EFC2-BECA-FD622C08DC26}"/>
              </a:ext>
            </a:extLst>
          </p:cNvPr>
          <p:cNvSpPr txBox="1"/>
          <p:nvPr/>
        </p:nvSpPr>
        <p:spPr>
          <a:xfrm>
            <a:off x="11210544" y="5458195"/>
            <a:ext cx="560832" cy="307777"/>
          </a:xfrm>
          <a:prstGeom prst="rect">
            <a:avLst/>
          </a:prstGeom>
          <a:noFill/>
        </p:spPr>
        <p:txBody>
          <a:bodyPr wrap="square" rtlCol="0">
            <a:spAutoFit/>
          </a:bodyPr>
          <a:lstStyle/>
          <a:p>
            <a:r>
              <a:rPr lang="el-GR" sz="1400" dirty="0"/>
              <a:t>θ</a:t>
            </a:r>
            <a:endParaRPr lang="en-US" sz="1400" dirty="0"/>
          </a:p>
        </p:txBody>
      </p:sp>
      <p:sp>
        <p:nvSpPr>
          <p:cNvPr id="16" name="TextBox 15">
            <a:extLst>
              <a:ext uri="{FF2B5EF4-FFF2-40B4-BE49-F238E27FC236}">
                <a16:creationId xmlns:a16="http://schemas.microsoft.com/office/drawing/2014/main" xmlns="" id="{491766E5-272B-D315-FFBB-834EDB3A9D04}"/>
              </a:ext>
            </a:extLst>
          </p:cNvPr>
          <p:cNvSpPr txBox="1"/>
          <p:nvPr/>
        </p:nvSpPr>
        <p:spPr>
          <a:xfrm>
            <a:off x="9544883" y="4468407"/>
            <a:ext cx="2710977" cy="461665"/>
          </a:xfrm>
          <a:prstGeom prst="rect">
            <a:avLst/>
          </a:prstGeom>
          <a:noFill/>
        </p:spPr>
        <p:txBody>
          <a:bodyPr wrap="square" rtlCol="0">
            <a:spAutoFit/>
          </a:bodyPr>
          <a:lstStyle/>
          <a:p>
            <a:r>
              <a:rPr lang="fr-FR" sz="1200" b="1" i="1" u="sng" dirty="0"/>
              <a:t>Schéma explicatif du dispositif d’Ampère</a:t>
            </a:r>
            <a:endParaRPr lang="en-US" sz="1200" b="1" i="1" u="sng" dirty="0"/>
          </a:p>
        </p:txBody>
      </p:sp>
    </p:spTree>
    <p:extLst>
      <p:ext uri="{BB962C8B-B14F-4D97-AF65-F5344CB8AC3E}">
        <p14:creationId xmlns:p14="http://schemas.microsoft.com/office/powerpoint/2010/main" xmlns="" val="2829256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31D360-DF7E-81C2-86D2-60A437C42AA4}"/>
              </a:ext>
            </a:extLst>
          </p:cNvPr>
          <p:cNvSpPr>
            <a:spLocks noGrp="1"/>
          </p:cNvSpPr>
          <p:nvPr>
            <p:ph type="title"/>
          </p:nvPr>
        </p:nvSpPr>
        <p:spPr/>
        <p:txBody>
          <a:bodyPr/>
          <a:lstStyle/>
          <a:p>
            <a:r>
              <a:rPr lang="fr-FR" b="1" dirty="0"/>
              <a:t>1820</a:t>
            </a:r>
            <a:r>
              <a:rPr lang="fr-FR" dirty="0"/>
              <a:t>:Le multiplicateur de Schweigger </a:t>
            </a:r>
            <a:endParaRPr lang="en-US" dirty="0"/>
          </a:p>
        </p:txBody>
      </p:sp>
      <p:sp>
        <p:nvSpPr>
          <p:cNvPr id="3" name="Content Placeholder 2">
            <a:extLst>
              <a:ext uri="{FF2B5EF4-FFF2-40B4-BE49-F238E27FC236}">
                <a16:creationId xmlns:a16="http://schemas.microsoft.com/office/drawing/2014/main" xmlns="" id="{F6FA108B-4EB2-D4FE-B4C9-01AFF5A8AB7F}"/>
              </a:ext>
            </a:extLst>
          </p:cNvPr>
          <p:cNvSpPr>
            <a:spLocks noGrp="1"/>
          </p:cNvSpPr>
          <p:nvPr>
            <p:ph idx="1"/>
          </p:nvPr>
        </p:nvSpPr>
        <p:spPr/>
        <p:txBody>
          <a:bodyPr/>
          <a:lstStyle/>
          <a:p>
            <a:r>
              <a:rPr lang="fr-FR" dirty="0"/>
              <a:t>Physicien allemand, Schweigger s’intéressera aux travaux d’Ampère sur l’électromagnétisme, et contribuera de part ses expériences à l’évolution du dispositif </a:t>
            </a:r>
            <a:r>
              <a:rPr lang="fr-FR" dirty="0" smtClean="0"/>
              <a:t>d’Ampère.</a:t>
            </a:r>
            <a:endParaRPr lang="fr-FR" dirty="0"/>
          </a:p>
          <a:p>
            <a:r>
              <a:rPr lang="fr-FR" dirty="0"/>
              <a:t>En effet, à travers </a:t>
            </a:r>
            <a:r>
              <a:rPr lang="fr-FR" dirty="0" smtClean="0"/>
              <a:t>ses </a:t>
            </a:r>
            <a:r>
              <a:rPr lang="fr-FR" dirty="0"/>
              <a:t>expérimentations il se rendra compte que le nombre de tours des bobines avaient un impact sur la déviation de l’aiguille. En effet, ceci était très utile dans le cas de courant de faibles intensité, problèmes rencontré dans le dispositif d’Ampère.                                                  L’idée de réaliser plusieurs tours au fil conducteur autour de l’aiguille permettait donc ainsi de multiplier l’action du courant, d’où le nom de l’objet.                                                                                                                       Il parvient également à obtenir un effet multiplicateur encore plus important en  enroulant autour d’un cadre rectangulaire, avec en son centre l’aiguille, plusieurs spires (tours de bobines) isolées les unes des autres.            Reste alors un problème de précision due à l’influence du champ magnétique terrestre sur la déviation de l’aiguille.</a:t>
            </a:r>
            <a:endParaRPr lang="en-US" dirty="0"/>
          </a:p>
        </p:txBody>
      </p:sp>
      <p:sp>
        <p:nvSpPr>
          <p:cNvPr id="5" name="TextBox 4">
            <a:extLst>
              <a:ext uri="{FF2B5EF4-FFF2-40B4-BE49-F238E27FC236}">
                <a16:creationId xmlns:a16="http://schemas.microsoft.com/office/drawing/2014/main" xmlns="" id="{2D62B184-D406-5BAE-0121-18A89B4466CF}"/>
              </a:ext>
            </a:extLst>
          </p:cNvPr>
          <p:cNvSpPr txBox="1"/>
          <p:nvPr/>
        </p:nvSpPr>
        <p:spPr>
          <a:xfrm>
            <a:off x="9737271" y="6581001"/>
            <a:ext cx="6102926" cy="276999"/>
          </a:xfrm>
          <a:prstGeom prst="rect">
            <a:avLst/>
          </a:prstGeom>
          <a:noFill/>
        </p:spPr>
        <p:txBody>
          <a:bodyPr wrap="square">
            <a:spAutoFit/>
          </a:bodyPr>
          <a:lstStyle/>
          <a:p>
            <a:r>
              <a:rPr lang="fr-FR" sz="1200" dirty="0">
                <a:solidFill>
                  <a:schemeClr val="tx1">
                    <a:lumMod val="75000"/>
                    <a:lumOff val="25000"/>
                  </a:schemeClr>
                </a:solidFill>
                <a:hlinkClick r:id="rId2" action="ppaction://hlinksldjump">
                  <a:extLst>
                    <a:ext uri="{A12FA001-AC4F-418D-AE19-62706E023703}">
                      <ahyp:hlinkClr xmlns:ahyp="http://schemas.microsoft.com/office/drawing/2018/hyperlinkcolor" xmlns="" val="tx"/>
                    </a:ext>
                  </a:extLst>
                </a:hlinkClick>
              </a:rPr>
              <a:t>Retourner à la frise</a:t>
            </a:r>
            <a:endParaRPr lang="en-US" sz="1200" dirty="0">
              <a:solidFill>
                <a:schemeClr val="tx1">
                  <a:lumMod val="75000"/>
                  <a:lumOff val="25000"/>
                </a:schemeClr>
              </a:solidFill>
            </a:endParaRPr>
          </a:p>
        </p:txBody>
      </p:sp>
      <p:pic>
        <p:nvPicPr>
          <p:cNvPr id="6" name="Image 5" descr="Multiplicateur de Schweigger.png"/>
          <p:cNvPicPr>
            <a:picLocks noChangeAspect="1"/>
          </p:cNvPicPr>
          <p:nvPr/>
        </p:nvPicPr>
        <p:blipFill>
          <a:blip r:embed="rId3"/>
          <a:stretch>
            <a:fillRect/>
          </a:stretch>
        </p:blipFill>
        <p:spPr>
          <a:xfrm>
            <a:off x="9795335" y="0"/>
            <a:ext cx="2396665" cy="2430421"/>
          </a:xfrm>
          <a:prstGeom prst="rect">
            <a:avLst/>
          </a:prstGeom>
        </p:spPr>
      </p:pic>
    </p:spTree>
    <p:extLst>
      <p:ext uri="{BB962C8B-B14F-4D97-AF65-F5344CB8AC3E}">
        <p14:creationId xmlns:p14="http://schemas.microsoft.com/office/powerpoint/2010/main" xmlns="" val="35798772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31D360-DF7E-81C2-86D2-60A437C42AA4}"/>
              </a:ext>
            </a:extLst>
          </p:cNvPr>
          <p:cNvSpPr>
            <a:spLocks noGrp="1"/>
          </p:cNvSpPr>
          <p:nvPr>
            <p:ph type="title"/>
          </p:nvPr>
        </p:nvSpPr>
        <p:spPr/>
        <p:txBody>
          <a:bodyPr>
            <a:normAutofit/>
          </a:bodyPr>
          <a:lstStyle/>
          <a:p>
            <a:r>
              <a:rPr lang="fr-FR" b="1" dirty="0"/>
              <a:t>1825</a:t>
            </a:r>
            <a:r>
              <a:rPr lang="fr-FR" dirty="0"/>
              <a:t>:Nobili et la combinaison du « galvanomètre » et du multiplicateur</a:t>
            </a:r>
            <a:endParaRPr lang="en-US" dirty="0"/>
          </a:p>
        </p:txBody>
      </p:sp>
      <p:sp>
        <p:nvSpPr>
          <p:cNvPr id="3" name="Content Placeholder 2">
            <a:extLst>
              <a:ext uri="{FF2B5EF4-FFF2-40B4-BE49-F238E27FC236}">
                <a16:creationId xmlns:a16="http://schemas.microsoft.com/office/drawing/2014/main" xmlns="" id="{F6FA108B-4EB2-D4FE-B4C9-01AFF5A8AB7F}"/>
              </a:ext>
            </a:extLst>
          </p:cNvPr>
          <p:cNvSpPr>
            <a:spLocks noGrp="1"/>
          </p:cNvSpPr>
          <p:nvPr>
            <p:ph idx="1"/>
          </p:nvPr>
        </p:nvSpPr>
        <p:spPr/>
        <p:txBody>
          <a:bodyPr>
            <a:normAutofit fontScale="85000" lnSpcReduction="10000"/>
          </a:bodyPr>
          <a:lstStyle/>
          <a:p>
            <a:r>
              <a:rPr lang="fr-FR" dirty="0"/>
              <a:t>Physicien et inventeur italien Leopoldo Nobili a inventé de nombreux instruments essentiels en physique, plus précisément en thermodynamique et </a:t>
            </a:r>
            <a:r>
              <a:rPr lang="fr-FR" dirty="0">
                <a:hlinkClick r:id="rId2">
                  <a:extLst>
                    <a:ext uri="{A12FA001-AC4F-418D-AE19-62706E023703}">
                      <ahyp:hlinkClr xmlns:ahyp="http://schemas.microsoft.com/office/drawing/2018/hyperlinkcolor" xmlns="" val="tx"/>
                    </a:ext>
                  </a:extLst>
                </a:hlinkClick>
              </a:rPr>
              <a:t>électrophysiologie</a:t>
            </a:r>
            <a:r>
              <a:rPr lang="fr-FR" dirty="0"/>
              <a:t> tel que le thermomultiplieur ou encore le galvanomètre astatique.</a:t>
            </a:r>
          </a:p>
          <a:p>
            <a:r>
              <a:rPr lang="fr-FR" dirty="0"/>
              <a:t>Pour ce qui est du galvanomètre Nobili utilisera les recherches d’Ampère et Nobili afin de pouvoir inventer un instrument qui ne sera pas influencé par le champ magnétique terrestre.</a:t>
            </a:r>
          </a:p>
          <a:p>
            <a:r>
              <a:rPr lang="en-US" dirty="0"/>
              <a:t>Pour se faire il </a:t>
            </a:r>
            <a:r>
              <a:rPr lang="fr-FR" dirty="0"/>
              <a:t>ajoutera</a:t>
            </a:r>
            <a:r>
              <a:rPr lang="en-US" dirty="0"/>
              <a:t> </a:t>
            </a:r>
            <a:r>
              <a:rPr lang="fr-FR" dirty="0"/>
              <a:t>une</a:t>
            </a:r>
            <a:r>
              <a:rPr lang="en-US" dirty="0"/>
              <a:t> </a:t>
            </a:r>
            <a:r>
              <a:rPr lang="fr-FR" dirty="0"/>
              <a:t>deuxième</a:t>
            </a:r>
            <a:r>
              <a:rPr lang="en-US" dirty="0"/>
              <a:t> aiguille </a:t>
            </a:r>
            <a:r>
              <a:rPr lang="fr-FR" dirty="0"/>
              <a:t>parallèle</a:t>
            </a:r>
            <a:r>
              <a:rPr lang="en-US" dirty="0"/>
              <a:t> à la première et</a:t>
            </a:r>
            <a:r>
              <a:rPr lang="fr-FR" dirty="0"/>
              <a:t> orientée dans le sens opposé à celle-ci. Les 2 aiguilles seront suspendues par un fil avec une se situant dans le cadre crée par Schweigger et la seconde en dehors de celui-ci.</a:t>
            </a:r>
          </a:p>
          <a:p>
            <a:r>
              <a:rPr lang="fr-FR" dirty="0"/>
              <a:t>Ce dispositif va d’une part pouvoir mesurer des </a:t>
            </a:r>
            <a:r>
              <a:rPr lang="fr-FR" dirty="0" smtClean="0"/>
              <a:t>courants </a:t>
            </a:r>
            <a:r>
              <a:rPr lang="fr-FR" dirty="0"/>
              <a:t>de faibles intensité mais également diminuer le magnétisme terrestre car ce dernier agira plutôt sur la faible différence entre les deux aiguilles et non sur l’ensemble du dispositif.                                                                                                                 On obtient donc ici un instrument très sensible au courant mais puisqu’on n’a toujours pas de relation mathématique entre l’intensité du courant traversant le fil et l’angle de déviation de notre aiguille, </a:t>
            </a:r>
            <a:r>
              <a:rPr lang="fr-FR" dirty="0" smtClean="0"/>
              <a:t>L’instrument </a:t>
            </a:r>
            <a:r>
              <a:rPr lang="fr-FR" dirty="0"/>
              <a:t>ne mesure donc concrètement pas l’intensité du </a:t>
            </a:r>
            <a:r>
              <a:rPr lang="fr-FR" dirty="0" smtClean="0"/>
              <a:t>courant, bien qu’on se rend compte qu’on a une relation proportionnel entre les deux.</a:t>
            </a:r>
            <a:endParaRPr lang="fr-FR" dirty="0"/>
          </a:p>
        </p:txBody>
      </p:sp>
      <p:sp>
        <p:nvSpPr>
          <p:cNvPr id="5" name="TextBox 4">
            <a:extLst>
              <a:ext uri="{FF2B5EF4-FFF2-40B4-BE49-F238E27FC236}">
                <a16:creationId xmlns:a16="http://schemas.microsoft.com/office/drawing/2014/main" xmlns="" id="{2D62B184-D406-5BAE-0121-18A89B4466CF}"/>
              </a:ext>
            </a:extLst>
          </p:cNvPr>
          <p:cNvSpPr txBox="1"/>
          <p:nvPr/>
        </p:nvSpPr>
        <p:spPr>
          <a:xfrm>
            <a:off x="9737271" y="6581001"/>
            <a:ext cx="6102926" cy="276999"/>
          </a:xfrm>
          <a:prstGeom prst="rect">
            <a:avLst/>
          </a:prstGeom>
          <a:noFill/>
        </p:spPr>
        <p:txBody>
          <a:bodyPr wrap="square">
            <a:spAutoFit/>
          </a:bodyPr>
          <a:lstStyle/>
          <a:p>
            <a:r>
              <a:rPr lang="fr-FR" sz="1200" dirty="0">
                <a:solidFill>
                  <a:schemeClr val="tx1">
                    <a:lumMod val="75000"/>
                    <a:lumOff val="25000"/>
                  </a:schemeClr>
                </a:solidFill>
                <a:hlinkClick r:id="rId3" action="ppaction://hlinksldjump">
                  <a:extLst>
                    <a:ext uri="{A12FA001-AC4F-418D-AE19-62706E023703}">
                      <ahyp:hlinkClr xmlns:ahyp="http://schemas.microsoft.com/office/drawing/2018/hyperlinkcolor" xmlns="" val="tx"/>
                    </a:ext>
                  </a:extLst>
                </a:hlinkClick>
              </a:rPr>
              <a:t>Retourner à la frise</a:t>
            </a:r>
            <a:endParaRPr lang="en-US" sz="1200" dirty="0">
              <a:solidFill>
                <a:schemeClr val="tx1">
                  <a:lumMod val="75000"/>
                  <a:lumOff val="25000"/>
                </a:schemeClr>
              </a:solidFill>
            </a:endParaRPr>
          </a:p>
        </p:txBody>
      </p:sp>
      <p:pic>
        <p:nvPicPr>
          <p:cNvPr id="6" name="Image 5" descr="Nobili galvanomètre.png"/>
          <p:cNvPicPr>
            <a:picLocks noChangeAspect="1"/>
          </p:cNvPicPr>
          <p:nvPr/>
        </p:nvPicPr>
        <p:blipFill>
          <a:blip r:embed="rId4"/>
          <a:stretch>
            <a:fillRect/>
          </a:stretch>
        </p:blipFill>
        <p:spPr>
          <a:xfrm>
            <a:off x="10113938" y="3296653"/>
            <a:ext cx="1753603" cy="2608757"/>
          </a:xfrm>
          <a:prstGeom prst="rect">
            <a:avLst/>
          </a:prstGeom>
        </p:spPr>
      </p:pic>
      <p:sp>
        <p:nvSpPr>
          <p:cNvPr id="7" name="ZoneTexte 6"/>
          <p:cNvSpPr txBox="1"/>
          <p:nvPr/>
        </p:nvSpPr>
        <p:spPr>
          <a:xfrm>
            <a:off x="9103894" y="5900487"/>
            <a:ext cx="2609850" cy="307777"/>
          </a:xfrm>
          <a:prstGeom prst="rect">
            <a:avLst/>
          </a:prstGeom>
          <a:noFill/>
        </p:spPr>
        <p:txBody>
          <a:bodyPr wrap="square" rtlCol="0">
            <a:spAutoFit/>
          </a:bodyPr>
          <a:lstStyle/>
          <a:p>
            <a:r>
              <a:rPr lang="fr-FR" sz="1400" i="1" dirty="0" smtClean="0"/>
              <a:t>Multiplicateur de Nobili</a:t>
            </a:r>
            <a:endParaRPr lang="en-US" sz="1400" i="1" dirty="0"/>
          </a:p>
        </p:txBody>
      </p:sp>
    </p:spTree>
    <p:extLst>
      <p:ext uri="{BB962C8B-B14F-4D97-AF65-F5344CB8AC3E}">
        <p14:creationId xmlns:p14="http://schemas.microsoft.com/office/powerpoint/2010/main" xmlns="" val="1822071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674707-91A2-F273-F8A7-295448DE2220}"/>
              </a:ext>
            </a:extLst>
          </p:cNvPr>
          <p:cNvSpPr>
            <a:spLocks noGrp="1"/>
          </p:cNvSpPr>
          <p:nvPr>
            <p:ph type="title"/>
          </p:nvPr>
        </p:nvSpPr>
        <p:spPr/>
        <p:txBody>
          <a:bodyPr/>
          <a:lstStyle/>
          <a:p>
            <a:r>
              <a:rPr lang="fr-FR" b="1" dirty="0"/>
              <a:t>1826</a:t>
            </a:r>
            <a:r>
              <a:rPr lang="fr-FR" dirty="0"/>
              <a:t>: Le galvanomètre ponctuel de Poggendorff</a:t>
            </a:r>
          </a:p>
        </p:txBody>
      </p:sp>
      <p:sp>
        <p:nvSpPr>
          <p:cNvPr id="3" name="Content Placeholder 2">
            <a:extLst>
              <a:ext uri="{FF2B5EF4-FFF2-40B4-BE49-F238E27FC236}">
                <a16:creationId xmlns:a16="http://schemas.microsoft.com/office/drawing/2014/main" xmlns="" id="{C8CE92B9-E281-F347-63D4-A6B4407432BB}"/>
              </a:ext>
            </a:extLst>
          </p:cNvPr>
          <p:cNvSpPr>
            <a:spLocks noGrp="1"/>
          </p:cNvSpPr>
          <p:nvPr>
            <p:ph idx="1"/>
          </p:nvPr>
        </p:nvSpPr>
        <p:spPr/>
        <p:txBody>
          <a:bodyPr>
            <a:normAutofit/>
          </a:bodyPr>
          <a:lstStyle/>
          <a:p>
            <a:r>
              <a:rPr lang="fr-FR" sz="1600" dirty="0"/>
              <a:t>Johan Christian Poggendorff , physicien allemand s’intéressera lui aussi à l’électromagnétisme comme le montre </a:t>
            </a:r>
            <a:r>
              <a:rPr lang="fr-FR" sz="1600" dirty="0" smtClean="0"/>
              <a:t>ses </a:t>
            </a:r>
            <a:r>
              <a:rPr lang="fr-FR" sz="1600" dirty="0"/>
              <a:t>nombreux articles au sein de la revue </a:t>
            </a:r>
            <a:r>
              <a:rPr lang="fr-FR" sz="1600" i="1" dirty="0">
                <a:hlinkClick r:id="rId2">
                  <a:extLst>
                    <a:ext uri="{A12FA001-AC4F-418D-AE19-62706E023703}">
                      <ahyp:hlinkClr xmlns:ahyp="http://schemas.microsoft.com/office/drawing/2018/hyperlinkcolor" xmlns="" val="tx"/>
                    </a:ext>
                  </a:extLst>
                </a:hlinkClick>
              </a:rPr>
              <a:t>Annales de physique et de chimie </a:t>
            </a:r>
            <a:r>
              <a:rPr lang="fr-FR" sz="1600" i="1" dirty="0"/>
              <a:t>. </a:t>
            </a:r>
            <a:r>
              <a:rPr lang="fr-FR" sz="1600" dirty="0"/>
              <a:t>Il permettra grâce à ses recherches d’améliorer la lecture angulaire jusqu’alors utilisée sur les </a:t>
            </a:r>
            <a:r>
              <a:rPr lang="fr-FR" sz="1600" dirty="0" smtClean="0"/>
              <a:t>galvanomètres </a:t>
            </a:r>
            <a:r>
              <a:rPr lang="fr-FR" sz="1600" dirty="0"/>
              <a:t>et ainsi augmenter la sensibilité de l’appareil et lire des variations de l’ordre du nanomètre.</a:t>
            </a:r>
          </a:p>
          <a:p>
            <a:r>
              <a:rPr lang="fr-FR" sz="1600" dirty="0"/>
              <a:t>Le galvanomètre ponctuel (ou à miroir) va agir comme un ampèremètre et indiquer comme ses prédécesseurs l’influence d’un courant traversant le dispositif par déviation, mais cette fois-ci en déviant un faisceau lumineux grâce à un miroir sur une échelle graduée.</a:t>
            </a:r>
          </a:p>
          <a:p>
            <a:r>
              <a:rPr lang="fr-FR" sz="1600" dirty="0"/>
              <a:t>Il sera longtemps </a:t>
            </a:r>
            <a:r>
              <a:rPr lang="fr-FR" sz="1600" dirty="0" smtClean="0"/>
              <a:t>utilisé </a:t>
            </a:r>
            <a:r>
              <a:rPr lang="fr-FR" sz="1600" dirty="0"/>
              <a:t>avant d’être remplacé par les amplificateurs électronique, dans les instrument scientifique, qui eux sont plus fiables et stables. Quelques unes de ses utilisations les plus courantes étaient comme équipement d ’enregistrement dans les sismomètres ou encore dans les câbles sous-marins pour la télégraphie.</a:t>
            </a:r>
          </a:p>
        </p:txBody>
      </p:sp>
      <p:sp>
        <p:nvSpPr>
          <p:cNvPr id="4" name="TextBox 3">
            <a:extLst>
              <a:ext uri="{FF2B5EF4-FFF2-40B4-BE49-F238E27FC236}">
                <a16:creationId xmlns:a16="http://schemas.microsoft.com/office/drawing/2014/main" xmlns="" id="{80702271-0CA3-B621-32BB-3449787A5669}"/>
              </a:ext>
            </a:extLst>
          </p:cNvPr>
          <p:cNvSpPr txBox="1"/>
          <p:nvPr/>
        </p:nvSpPr>
        <p:spPr>
          <a:xfrm>
            <a:off x="9688286" y="6581001"/>
            <a:ext cx="1807028"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srgbClr val="000000">
                    <a:lumMod val="75000"/>
                    <a:lumOff val="25000"/>
                  </a:srgbClr>
                </a:solidFill>
                <a:effectLst/>
                <a:uLnTx/>
                <a:uFillTx/>
                <a:latin typeface="Century Schoolbook" panose="02040604050505020304"/>
                <a:ea typeface="+mn-ea"/>
                <a:cs typeface="+mn-cs"/>
                <a:hlinkClick r:id="rId3" action="ppaction://hlinksldjump">
                  <a:extLst>
                    <a:ext uri="{A12FA001-AC4F-418D-AE19-62706E023703}">
                      <ahyp:hlinkClr xmlns:ahyp="http://schemas.microsoft.com/office/drawing/2018/hyperlinkcolor" xmlns="" val="tx"/>
                    </a:ext>
                  </a:extLst>
                </a:hlinkClick>
              </a:rPr>
              <a:t>Retourner à la frise</a:t>
            </a:r>
            <a:endParaRPr kumimoji="0" lang="en-US" sz="1200" b="0" i="0" u="none" strike="noStrike" kern="1200" cap="none" spc="0" normalizeH="0" baseline="0" noProof="0" dirty="0">
              <a:ln>
                <a:noFill/>
              </a:ln>
              <a:solidFill>
                <a:srgbClr val="000000">
                  <a:lumMod val="75000"/>
                  <a:lumOff val="25000"/>
                </a:srgbClr>
              </a:solidFill>
              <a:effectLst/>
              <a:uLnTx/>
              <a:uFillTx/>
              <a:latin typeface="Century Schoolbook" panose="02040604050505020304"/>
              <a:ea typeface="+mn-ea"/>
              <a:cs typeface="+mn-cs"/>
            </a:endParaRPr>
          </a:p>
        </p:txBody>
      </p:sp>
      <p:pic>
        <p:nvPicPr>
          <p:cNvPr id="5" name="Image 4" descr="Galvanomètre de Poggendorff.png"/>
          <p:cNvPicPr>
            <a:picLocks noChangeAspect="1"/>
          </p:cNvPicPr>
          <p:nvPr/>
        </p:nvPicPr>
        <p:blipFill>
          <a:blip r:embed="rId4"/>
          <a:stretch>
            <a:fillRect/>
          </a:stretch>
        </p:blipFill>
        <p:spPr>
          <a:xfrm>
            <a:off x="9680029" y="2577460"/>
            <a:ext cx="2511972" cy="3632294"/>
          </a:xfrm>
          <a:prstGeom prst="rect">
            <a:avLst/>
          </a:prstGeom>
        </p:spPr>
      </p:pic>
      <p:sp>
        <p:nvSpPr>
          <p:cNvPr id="6" name="ZoneTexte 5"/>
          <p:cNvSpPr txBox="1"/>
          <p:nvPr/>
        </p:nvSpPr>
        <p:spPr>
          <a:xfrm>
            <a:off x="8623738" y="6258910"/>
            <a:ext cx="3783724" cy="307777"/>
          </a:xfrm>
          <a:prstGeom prst="rect">
            <a:avLst/>
          </a:prstGeom>
          <a:noFill/>
        </p:spPr>
        <p:txBody>
          <a:bodyPr wrap="square" rtlCol="0">
            <a:spAutoFit/>
          </a:bodyPr>
          <a:lstStyle/>
          <a:p>
            <a:r>
              <a:rPr lang="fr-FR" sz="1400" i="1" dirty="0" smtClean="0"/>
              <a:t>Galvanomètre de Poggendorff</a:t>
            </a:r>
            <a:endParaRPr lang="en-US" sz="1400" i="1" dirty="0"/>
          </a:p>
        </p:txBody>
      </p:sp>
    </p:spTree>
    <p:extLst>
      <p:ext uri="{BB962C8B-B14F-4D97-AF65-F5344CB8AC3E}">
        <p14:creationId xmlns:p14="http://schemas.microsoft.com/office/powerpoint/2010/main" xmlns="" val="42448538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31D360-DF7E-81C2-86D2-60A437C42AA4}"/>
              </a:ext>
            </a:extLst>
          </p:cNvPr>
          <p:cNvSpPr>
            <a:spLocks noGrp="1"/>
          </p:cNvSpPr>
          <p:nvPr>
            <p:ph type="title"/>
          </p:nvPr>
        </p:nvSpPr>
        <p:spPr/>
        <p:txBody>
          <a:bodyPr>
            <a:normAutofit/>
          </a:bodyPr>
          <a:lstStyle/>
          <a:p>
            <a:r>
              <a:rPr lang="fr-FR" b="1" dirty="0"/>
              <a:t>1836</a:t>
            </a:r>
            <a:r>
              <a:rPr lang="fr-FR" dirty="0"/>
              <a:t>:Pouillet et le premier galvanomètre</a:t>
            </a:r>
            <a:endParaRPr lang="en-US" dirty="0"/>
          </a:p>
        </p:txBody>
      </p:sp>
      <p:sp>
        <p:nvSpPr>
          <p:cNvPr id="3" name="Content Placeholder 2">
            <a:extLst>
              <a:ext uri="{FF2B5EF4-FFF2-40B4-BE49-F238E27FC236}">
                <a16:creationId xmlns:a16="http://schemas.microsoft.com/office/drawing/2014/main" xmlns="" id="{F6FA108B-4EB2-D4FE-B4C9-01AFF5A8AB7F}"/>
              </a:ext>
            </a:extLst>
          </p:cNvPr>
          <p:cNvSpPr>
            <a:spLocks noGrp="1"/>
          </p:cNvSpPr>
          <p:nvPr>
            <p:ph idx="1"/>
          </p:nvPr>
        </p:nvSpPr>
        <p:spPr/>
        <p:txBody>
          <a:bodyPr/>
          <a:lstStyle/>
          <a:p>
            <a:r>
              <a:rPr lang="fr-FR" dirty="0"/>
              <a:t>Physicien français Claude Pouillet inventera le premier galvanomètre qui permettra la mesure de l’intensité du courant, et qui sera le modèle le plus proche de celui que nous connaissons aujourd’hui parmi tous les éléments cités précédemment.</a:t>
            </a:r>
          </a:p>
          <a:p>
            <a:r>
              <a:rPr lang="fr-FR" dirty="0"/>
              <a:t>Ce modèle permettra la lecture de l’intensité contrairement à ses prédécesseur grâce aux différents éléments qui le composent. En effet, l’aiguille aimantée est dans ce cas dans un cadre circulaire autour duquel on enroule le fil.                                                                                                     En prenant la dimension de notre cercle assez grande par rapport à l’aiguille on arrive à obtenir la tangente de notre angle qui est donc proportionnelle à l’intensité du courant.</a:t>
            </a:r>
          </a:p>
          <a:p>
            <a:endParaRPr lang="en-US" dirty="0"/>
          </a:p>
        </p:txBody>
      </p:sp>
      <p:sp>
        <p:nvSpPr>
          <p:cNvPr id="5" name="TextBox 4">
            <a:extLst>
              <a:ext uri="{FF2B5EF4-FFF2-40B4-BE49-F238E27FC236}">
                <a16:creationId xmlns:a16="http://schemas.microsoft.com/office/drawing/2014/main" xmlns="" id="{2D62B184-D406-5BAE-0121-18A89B4466CF}"/>
              </a:ext>
            </a:extLst>
          </p:cNvPr>
          <p:cNvSpPr txBox="1"/>
          <p:nvPr/>
        </p:nvSpPr>
        <p:spPr>
          <a:xfrm>
            <a:off x="9737271" y="6581001"/>
            <a:ext cx="6102926" cy="276999"/>
          </a:xfrm>
          <a:prstGeom prst="rect">
            <a:avLst/>
          </a:prstGeom>
          <a:noFill/>
        </p:spPr>
        <p:txBody>
          <a:bodyPr wrap="square">
            <a:spAutoFit/>
          </a:bodyPr>
          <a:lstStyle/>
          <a:p>
            <a:r>
              <a:rPr lang="fr-FR" sz="1200" dirty="0">
                <a:solidFill>
                  <a:srgbClr val="0070C0"/>
                </a:solidFill>
                <a:hlinkClick r:id="rId2" action="ppaction://hlinksldjump">
                  <a:extLst>
                    <a:ext uri="{A12FA001-AC4F-418D-AE19-62706E023703}">
                      <ahyp:hlinkClr xmlns:ahyp="http://schemas.microsoft.com/office/drawing/2018/hyperlinkcolor" xmlns="" val="tx"/>
                    </a:ext>
                  </a:extLst>
                </a:hlinkClick>
              </a:rPr>
              <a:t>Retourner à la frise</a:t>
            </a:r>
            <a:endParaRPr lang="en-US" sz="1200" dirty="0">
              <a:solidFill>
                <a:srgbClr val="0070C0"/>
              </a:solidFill>
            </a:endParaRPr>
          </a:p>
        </p:txBody>
      </p:sp>
    </p:spTree>
    <p:extLst>
      <p:ext uri="{BB962C8B-B14F-4D97-AF65-F5344CB8AC3E}">
        <p14:creationId xmlns:p14="http://schemas.microsoft.com/office/powerpoint/2010/main" xmlns="" val="1788327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xmlns=""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View</Template>
  <TotalTime>2985</TotalTime>
  <Words>2291</Words>
  <Application>Microsoft Office PowerPoint</Application>
  <PresentationFormat>Personnalisé</PresentationFormat>
  <Paragraphs>106</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View</vt:lpstr>
      <vt:lpstr>Le galvanomètre à travers le temps et son évolution</vt:lpstr>
      <vt:lpstr>Diapositive 2</vt:lpstr>
      <vt:lpstr>L’évolution du galvanomètre</vt:lpstr>
      <vt:lpstr>1791: Galvani et l’électricité animale</vt:lpstr>
      <vt:lpstr>1820: Ampère et le galvanomètre</vt:lpstr>
      <vt:lpstr>1820:Le multiplicateur de Schweigger </vt:lpstr>
      <vt:lpstr>1825:Nobili et la combinaison du « galvanomètre » et du multiplicateur</vt:lpstr>
      <vt:lpstr>1826: Le galvanomètre ponctuel de Poggendorff</vt:lpstr>
      <vt:lpstr>1836:Pouillet et le premier galvanomètre</vt:lpstr>
      <vt:lpstr>1858: Le galvanomètre à miroir de Kelvin</vt:lpstr>
      <vt:lpstr>1872: Le galvanomètre de Bourbouze</vt:lpstr>
      <vt:lpstr>1882: Le galvanomètre de Deprez-d’Arsonval </vt:lpstr>
      <vt:lpstr>Sources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galvanomètre à travers le temps et divers utilisations</dc:title>
  <dc:creator>salehtaslym@gmail.com</dc:creator>
  <cp:lastModifiedBy>hp</cp:lastModifiedBy>
  <cp:revision>12</cp:revision>
  <dcterms:created xsi:type="dcterms:W3CDTF">2022-11-17T21:13:01Z</dcterms:created>
  <dcterms:modified xsi:type="dcterms:W3CDTF">2022-12-13T22:22:09Z</dcterms:modified>
</cp:coreProperties>
</file>