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6"/>
  </p:notesMasterIdLst>
  <p:sldIdLst>
    <p:sldId id="256" r:id="rId2"/>
    <p:sldId id="268" r:id="rId3"/>
    <p:sldId id="258" r:id="rId4"/>
    <p:sldId id="263" r:id="rId5"/>
    <p:sldId id="264" r:id="rId6"/>
    <p:sldId id="265" r:id="rId7"/>
    <p:sldId id="257" r:id="rId8"/>
    <p:sldId id="259" r:id="rId9"/>
    <p:sldId id="266" r:id="rId10"/>
    <p:sldId id="262" r:id="rId11"/>
    <p:sldId id="260" r:id="rId12"/>
    <p:sldId id="261" r:id="rId13"/>
    <p:sldId id="267" r:id="rId14"/>
    <p:sldId id="26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41"/>
    <p:restoredTop sz="94682"/>
  </p:normalViewPr>
  <p:slideViewPr>
    <p:cSldViewPr snapToGrid="0" snapToObjects="1">
      <p:cViewPr>
        <p:scale>
          <a:sx n="87" d="100"/>
          <a:sy n="87" d="100"/>
        </p:scale>
        <p:origin x="-96" y="7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5FDFD-9654-ED4D-AC26-DF78DC912E29}" type="datetimeFigureOut">
              <a:rPr lang="fr-FR" smtClean="0"/>
              <a:t>28/04/2022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5F46-6555-744D-951A-8467445A97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168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05F46-6555-744D-951A-8467445A974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90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4/28/22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4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4/28/22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7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4/28/22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5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4/28/22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6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4/28/22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9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4/28/22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6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4/28/22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8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4/28/22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9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4/28/22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5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4/28/22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5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4/28/22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9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4/28/22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1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76" r:id="rId7"/>
    <p:sldLayoutId id="2147483677" r:id="rId8"/>
    <p:sldLayoutId id="2147483678" r:id="rId9"/>
    <p:sldLayoutId id="2147483679" r:id="rId10"/>
    <p:sldLayoutId id="214748368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wired.it/scienza/spazio/2020/04/27/asteroide-aprile-202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20minutes.fr/planete/1829451-20160419-chute-asteroide-dinosaures-semblaient-condamnes" TargetMode="External"/><Relationship Id="rId7" Type="http://schemas.openxmlformats.org/officeDocument/2006/relationships/hyperlink" Target="https://underknown.com/" TargetMode="External"/><Relationship Id="rId2" Type="http://schemas.openxmlformats.org/officeDocument/2006/relationships/hyperlink" Target="https://www.youtube.com/watch?v=-rWi44RINFs&amp;t=0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utura-sciences.com/sciences/actualites/asteroide-deviation-asteroide-menacant-terre-simulee-3d-61728/" TargetMode="External"/><Relationship Id="rId5" Type="http://schemas.openxmlformats.org/officeDocument/2006/relationships/hyperlink" Target="https://www.futura-sciences.com/planete/definitions/geologie-cratere-chicxulub-4180/" TargetMode="External"/><Relationship Id="rId4" Type="http://schemas.openxmlformats.org/officeDocument/2006/relationships/hyperlink" Target="https://www.ouest-france.fr/sciences/espace/nasa/un-asteroide-geant-pourrait-percuter-la-terre-en-2135-la-nasa-un-plan-pour-l-en-empecher-563789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F991FCB-5132-414C-B377-526F5612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" name="Image 9" descr="Une image contenant sombre, cratère, hydrozoaire, ciel nocturne&#10;&#10;Description générée automatiquement">
            <a:extLst>
              <a:ext uri="{FF2B5EF4-FFF2-40B4-BE49-F238E27FC236}">
                <a16:creationId xmlns:a16="http://schemas.microsoft.com/office/drawing/2014/main" id="{AF26E83B-DD74-60F1-F2D1-7CBADA173A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A301F2-4F0A-D378-6263-0199A1992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4" y="565846"/>
            <a:ext cx="4958128" cy="3755144"/>
          </a:xfrm>
        </p:spPr>
        <p:txBody>
          <a:bodyPr anchor="b">
            <a:normAutofit/>
          </a:bodyPr>
          <a:lstStyle/>
          <a:p>
            <a:pPr algn="l"/>
            <a:r>
              <a:rPr lang="fr-FR" dirty="0">
                <a:solidFill>
                  <a:srgbClr val="FFFFFF"/>
                </a:solidFill>
              </a:rPr>
              <a:t>L’arrivée spectaculaire des météorites.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87B539D-BFF5-069D-2198-800E1A86B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654" y="4456143"/>
            <a:ext cx="4958128" cy="1765055"/>
          </a:xfrm>
        </p:spPr>
        <p:txBody>
          <a:bodyPr anchor="t">
            <a:normAutofit/>
          </a:bodyPr>
          <a:lstStyle/>
          <a:p>
            <a:pPr algn="l"/>
            <a:endParaRPr lang="fr-FR" sz="2200" dirty="0">
              <a:solidFill>
                <a:srgbClr val="FFFFFF"/>
              </a:solidFill>
            </a:endParaRPr>
          </a:p>
          <a:p>
            <a:pPr algn="l"/>
            <a:endParaRPr lang="fr-FR" sz="2200" dirty="0">
              <a:solidFill>
                <a:srgbClr val="FFFFFF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C584304-4D60-3133-FAD9-46D6F8FB71D4}"/>
              </a:ext>
            </a:extLst>
          </p:cNvPr>
          <p:cNvSpPr txBox="1"/>
          <p:nvPr/>
        </p:nvSpPr>
        <p:spPr>
          <a:xfrm>
            <a:off x="9099487" y="6656569"/>
            <a:ext cx="309251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sz="700">
                <a:solidFill>
                  <a:srgbClr val="FFFFFF"/>
                </a:solidFill>
                <a:hlinkClick r:id="rId4" tooltip="https://www.wired.it/scienza/spazio/2020/04/27/asteroide-aprile-202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FR" sz="700">
                <a:solidFill>
                  <a:srgbClr val="FFFFFF"/>
                </a:solidFill>
              </a:rPr>
              <a:t> par Auteur inconnu est soumise à la licence </a:t>
            </a:r>
            <a:r>
              <a:rPr lang="fr-FR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fr-F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6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AD20B10-3C48-97D7-A48E-09DA971F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246100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r-FR" sz="4100" dirty="0"/>
              <a:t>Prenons donc le cas suivant: </a:t>
            </a:r>
            <a:br>
              <a:rPr lang="fr-FR" sz="4100" dirty="0"/>
            </a:br>
            <a:r>
              <a:rPr lang="fr-FR" sz="4100" dirty="0"/>
              <a:t>Il traverse l’atmosphère ou bien, il se fragmente (météorite).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594F23-46C6-6899-324C-5B067F892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52" y="2781299"/>
            <a:ext cx="5638437" cy="3156166"/>
          </a:xfrm>
        </p:spPr>
        <p:txBody>
          <a:bodyPr anchor="ctr">
            <a:normAutofit/>
          </a:bodyPr>
          <a:lstStyle/>
          <a:p>
            <a:r>
              <a:rPr lang="fr-FR" sz="2000" dirty="0"/>
              <a:t>À partir du moment où il traverse indemne la MÉSOSPHÈRE, il lui faudrait moins de 3 secondes pour s'écraser sur la terre. </a:t>
            </a:r>
          </a:p>
        </p:txBody>
      </p:sp>
      <p:pic>
        <p:nvPicPr>
          <p:cNvPr id="5" name="Image 4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3F46FB46-343A-0224-9AF5-B1EDBD7196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10" r="24753" b="-1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63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8FCE01-B151-4139-83D4-96C68DD30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200164"/>
            <a:ext cx="11274612" cy="419576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S’il se fragmente (météorite)  alors son entrée provoquera :</a:t>
            </a:r>
          </a:p>
          <a:p>
            <a:pPr marL="0" indent="0">
              <a:buNone/>
            </a:pPr>
            <a:r>
              <a:rPr lang="fr-FR" dirty="0"/>
              <a:t>1) Une entrée dans l’espace terrestre.</a:t>
            </a:r>
          </a:p>
          <a:p>
            <a:pPr marL="0" indent="0">
              <a:buNone/>
            </a:pPr>
            <a:r>
              <a:rPr lang="fr-FR" dirty="0"/>
              <a:t>2) Une longue trainée de feu observable depuis des dizaines de kilomètres.  </a:t>
            </a:r>
          </a:p>
          <a:p>
            <a:pPr marL="0" indent="0">
              <a:buNone/>
            </a:pPr>
            <a:r>
              <a:rPr lang="fr-FR" dirty="0"/>
              <a:t>3) Une explosion et un fracas brouillant. </a:t>
            </a:r>
          </a:p>
          <a:p>
            <a:pPr marL="0" indent="0">
              <a:buNone/>
            </a:pPr>
            <a:r>
              <a:rPr lang="fr-FR" dirty="0"/>
              <a:t>4) Potentiellement quelques secousses sismiques.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8FAA5C7-A54A-3E78-B64F-075D03B71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467" y="3748617"/>
            <a:ext cx="7573433" cy="325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39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76E1AE-BB8A-88CD-16A7-C1CD3FA52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614773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S’il ne se fragmente pas (astéroïde) ou ne change pas de trajectoire, attendez-vous à de lourds dégâts.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BEEEFF-AED7-119D-C909-26D9E1117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Une gigantesque boule de feu illumine le ciel pendant plusieurs dizaines de secondes et puis s'écrase. L’énergie déployée à l'impact, sera équivalente à plusieurs milliards de fois la tsar bomba . Le cratère aura un rayon d'une centaine de kilomètres. Tandis que l'onde de choc de l'impact ravagera le paysage à plusieurs centaines de kilomètres à la ronde. L'énergie dégagée par un astéroïde à son impact est colossale. Elle générera une gigantesque boule de feu. Des roches seront projetées dans le ciel et retomberont avec autant de puissance qu'un obus. Un séisme à 10 sur l'échelle de Richter sera ressentie sur plusieurs dizaines de kilomètres à la ronde et une onde de choc aussi puissante qu'un ouragan soufflera tout ce qui se trouve sur son chemin, dans un rayon de plusieurs centaines de kilomètres. </a:t>
            </a:r>
          </a:p>
        </p:txBody>
      </p:sp>
    </p:spTree>
    <p:extLst>
      <p:ext uri="{BB962C8B-B14F-4D97-AF65-F5344CB8AC3E}">
        <p14:creationId xmlns:p14="http://schemas.microsoft.com/office/powerpoint/2010/main" val="4244176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1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7" name="Rectangle 33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35">
            <a:extLst>
              <a:ext uri="{FF2B5EF4-FFF2-40B4-BE49-F238E27FC236}">
                <a16:creationId xmlns:a16="http://schemas.microsoft.com/office/drawing/2014/main" id="{3489A2D2-B3AA-488C-B20E-15DBB9754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94385" y="0"/>
            <a:ext cx="3997615" cy="6816079"/>
            <a:chOff x="8059620" y="41922"/>
            <a:chExt cx="3997615" cy="681607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C8EAD1A-FDD8-42C1-BC99-CCB0CC628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897C8CE-9AE7-4BB3-B76A-13264EA74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68B747-B7C0-3867-8850-D4E0AD18F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0802"/>
            <a:ext cx="4647901" cy="3423812"/>
          </a:xfrm>
        </p:spPr>
        <p:txBody>
          <a:bodyPr>
            <a:normAutofit/>
          </a:bodyPr>
          <a:lstStyle/>
          <a:p>
            <a:r>
              <a:rPr lang="fr-FR" sz="1800" dirty="0"/>
              <a:t>Nous subirions le même sort que les dinosaures il y a 65 millions d’années, et encore ils n’ont pas eu de chance. </a:t>
            </a:r>
          </a:p>
          <a:p>
            <a:r>
              <a:rPr lang="fr-FR" sz="1800" dirty="0"/>
              <a:t>En effet, la météorite est tombée à un endroit improbable où l’on retrouvait une grande quantité de matière combustible (d’où les retombées et autres catastrophe) </a:t>
            </a:r>
          </a:p>
        </p:txBody>
      </p:sp>
      <p:pic>
        <p:nvPicPr>
          <p:cNvPr id="5" name="Image 4" descr="Une image contenant extérieur, mammifère&#10;&#10;Description générée automatiquement">
            <a:extLst>
              <a:ext uri="{FF2B5EF4-FFF2-40B4-BE49-F238E27FC236}">
                <a16:creationId xmlns:a16="http://schemas.microsoft.com/office/drawing/2014/main" id="{A29D85DE-7FDF-E506-E485-1DD0EDF843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06" r="2" b="2"/>
          <a:stretch/>
        </p:blipFill>
        <p:spPr>
          <a:xfrm>
            <a:off x="5959080" y="2032001"/>
            <a:ext cx="5603726" cy="398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52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AA1CCB-9DB6-8C6C-67D7-78823C14B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Source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DEFFFF-B819-3F5A-1EF2-6455CAEC3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>
                <a:hlinkClick r:id="rId2"/>
              </a:rPr>
              <a:t>https://www.youtube.com/watch?v=-rWi44RINFs&amp;t=0s</a:t>
            </a:r>
            <a:endParaRPr lang="fr-FR" dirty="0"/>
          </a:p>
          <a:p>
            <a:r>
              <a:rPr lang="fr-FR" dirty="0">
                <a:hlinkClick r:id="rId3"/>
              </a:rPr>
              <a:t>https://www.20minutes.fr/planete/1829451-20160419-chute-asteroide-dinosaures-semblaient-condamnes</a:t>
            </a:r>
            <a:endParaRPr lang="fr-FR" dirty="0"/>
          </a:p>
          <a:p>
            <a:r>
              <a:rPr lang="fr-FR" dirty="0">
                <a:hlinkClick r:id="rId4"/>
              </a:rPr>
              <a:t>https://www.ouest-france.fr/sciences/espace/nasa/un-asteroide-geant-pourrait-percuter-la-terre-en-2135-la-nasa-un-plan-pour-l-en-empecher-5637890</a:t>
            </a:r>
            <a:endParaRPr lang="fr-FR" dirty="0"/>
          </a:p>
          <a:p>
            <a:r>
              <a:rPr lang="fr-FR" dirty="0">
                <a:hlinkClick r:id="rId5"/>
              </a:rPr>
              <a:t>https://www.futura-sciences.com/planete/definitions/geologie-cratere-chicxulub-4180/</a:t>
            </a:r>
            <a:endParaRPr lang="fr-FR" dirty="0"/>
          </a:p>
          <a:p>
            <a:r>
              <a:rPr lang="fr-FR" dirty="0">
                <a:hlinkClick r:id="rId6"/>
              </a:rPr>
              <a:t>https://www.futura-sciences.com/sciences/actualites/asteroide-deviation-asteroide-menacant-terre-simulee-3d-61728/</a:t>
            </a:r>
            <a:endParaRPr lang="fr-FR" dirty="0"/>
          </a:p>
          <a:p>
            <a:r>
              <a:rPr lang="fr-FR" dirty="0">
                <a:hlinkClick r:id="rId7"/>
              </a:rPr>
              <a:t>https://underknown.com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85B85B6-1613-204D-8894-0F5E7E5C8021}"/>
              </a:ext>
            </a:extLst>
          </p:cNvPr>
          <p:cNvSpPr txBox="1"/>
          <p:nvPr/>
        </p:nvSpPr>
        <p:spPr>
          <a:xfrm>
            <a:off x="9190299" y="6492875"/>
            <a:ext cx="391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Image : google image</a:t>
            </a:r>
          </a:p>
        </p:txBody>
      </p:sp>
    </p:spTree>
    <p:extLst>
      <p:ext uri="{BB962C8B-B14F-4D97-AF65-F5344CB8AC3E}">
        <p14:creationId xmlns:p14="http://schemas.microsoft.com/office/powerpoint/2010/main" val="387379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AC2BD5-2118-19E8-1F40-3432D7C0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29C565-9D1F-4931-E7AA-30475B0CF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Contexte </a:t>
            </a:r>
          </a:p>
          <a:p>
            <a:r>
              <a:rPr lang="fr-FR" b="1" dirty="0"/>
              <a:t>Rappel </a:t>
            </a:r>
          </a:p>
          <a:p>
            <a:r>
              <a:rPr lang="fr-FR" b="1" dirty="0"/>
              <a:t>Histoire</a:t>
            </a:r>
          </a:p>
          <a:p>
            <a:r>
              <a:rPr lang="fr-FR" b="1" dirty="0"/>
              <a:t>Trois scenarios possibles</a:t>
            </a:r>
          </a:p>
          <a:p>
            <a:r>
              <a:rPr lang="fr-FR" b="1" dirty="0"/>
              <a:t>Source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1545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A333F85-B8BE-7485-CE56-95E007A85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586992"/>
            <a:ext cx="5867400" cy="1664573"/>
          </a:xfrm>
        </p:spPr>
        <p:txBody>
          <a:bodyPr>
            <a:normAutofit/>
          </a:bodyPr>
          <a:lstStyle/>
          <a:p>
            <a:r>
              <a:rPr lang="fr-FR" b="1" u="sng" dirty="0"/>
              <a:t>Contexte</a:t>
            </a:r>
          </a:p>
        </p:txBody>
      </p:sp>
      <p:pic>
        <p:nvPicPr>
          <p:cNvPr id="7" name="Graphic 6" descr="Solar system">
            <a:extLst>
              <a:ext uri="{FF2B5EF4-FFF2-40B4-BE49-F238E27FC236}">
                <a16:creationId xmlns:a16="http://schemas.microsoft.com/office/drawing/2014/main" id="{8161AB60-3E45-D325-52B4-AF9F9A599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552" y="1109972"/>
            <a:ext cx="4724400" cy="47244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B3BF30-D0BA-AFB9-AA92-4836EFC22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60" y="2411653"/>
            <a:ext cx="5867022" cy="3928822"/>
          </a:xfrm>
        </p:spPr>
        <p:txBody>
          <a:bodyPr>
            <a:normAutofit/>
          </a:bodyPr>
          <a:lstStyle/>
          <a:p>
            <a:r>
              <a:rPr lang="fr-FR" sz="2000" dirty="0"/>
              <a:t>Au fil de cette histoire, je vais prendre l’exemple d’un astéroïde, étant donné, qu’une météorite par définition est un fragment de celui-ci. </a:t>
            </a:r>
          </a:p>
          <a:p>
            <a:r>
              <a:rPr lang="fr-FR" sz="2000" dirty="0"/>
              <a:t>Je pose le fait que mon astéroïde supposé, est simplement issu d’un récit fictif basé sur des histoires réelles (astéroïdes liés à l’extinction des dinosaures et autres). </a:t>
            </a:r>
          </a:p>
        </p:txBody>
      </p:sp>
    </p:spTree>
    <p:extLst>
      <p:ext uri="{BB962C8B-B14F-4D97-AF65-F5344CB8AC3E}">
        <p14:creationId xmlns:p14="http://schemas.microsoft.com/office/powerpoint/2010/main" val="20796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476813-4CEE-408B-852D-3E51E30B1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" name="Image 6" descr="Une image contenant objet d’extérieur, ciel nocturne&#10;&#10;Description générée automatiquement">
            <a:extLst>
              <a:ext uri="{FF2B5EF4-FFF2-40B4-BE49-F238E27FC236}">
                <a16:creationId xmlns:a16="http://schemas.microsoft.com/office/drawing/2014/main" id="{BF01FF42-9AA6-04DC-FFF2-D8165E1DA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20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873F30-600B-32A7-A4EC-9C2020500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726538"/>
            <a:ext cx="10462077" cy="5017076"/>
          </a:xfrm>
        </p:spPr>
        <p:txBody>
          <a:bodyPr anchor="ctr">
            <a:normAutofit/>
          </a:bodyPr>
          <a:lstStyle/>
          <a:p>
            <a:r>
              <a:rPr lang="fr-FR" sz="1800" dirty="0">
                <a:solidFill>
                  <a:srgbClr val="FFFFFF"/>
                </a:solidFill>
              </a:rPr>
              <a:t>Commençons par rappeler que les astéroïdes frappent la terre en permanence !</a:t>
            </a:r>
          </a:p>
          <a:p>
            <a:r>
              <a:rPr lang="fr-FR" sz="1800" dirty="0">
                <a:solidFill>
                  <a:srgbClr val="FFFFFF"/>
                </a:solidFill>
              </a:rPr>
              <a:t>Chaque jour, l'espace nous bombarde d'environ 100 tonnes de poussière et de sable provenant des astéroïdes, de la taille d'une voiture </a:t>
            </a:r>
          </a:p>
          <a:p>
            <a:r>
              <a:rPr lang="fr-FR" sz="1800" dirty="0">
                <a:solidFill>
                  <a:srgbClr val="FFFFFF"/>
                </a:solidFill>
              </a:rPr>
              <a:t>Ceux-ci atteignent l’atmosphère environ une fois par an.</a:t>
            </a:r>
          </a:p>
          <a:p>
            <a:r>
              <a:rPr lang="fr-FR" sz="1800" dirty="0">
                <a:solidFill>
                  <a:srgbClr val="FFFFFF"/>
                </a:solidFill>
              </a:rPr>
              <a:t>Ils se consument dans la mésosphère, sans jamais atteindre la surface de la terre…</a:t>
            </a:r>
          </a:p>
          <a:p>
            <a:r>
              <a:rPr lang="fr-FR" sz="1800" dirty="0">
                <a:solidFill>
                  <a:srgbClr val="FFFFFF"/>
                </a:solidFill>
              </a:rPr>
              <a:t>Les projectiles massifs de 10 km de large, comme celui qui a anéanti tous les dinosaures sont très rares !</a:t>
            </a:r>
          </a:p>
        </p:txBody>
      </p:sp>
    </p:spTree>
    <p:extLst>
      <p:ext uri="{BB962C8B-B14F-4D97-AF65-F5344CB8AC3E}">
        <p14:creationId xmlns:p14="http://schemas.microsoft.com/office/powerpoint/2010/main" val="367578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89A2D2-B3AA-488C-B20E-15DBB9754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94385" y="0"/>
            <a:ext cx="3997615" cy="6816079"/>
            <a:chOff x="8059620" y="41922"/>
            <a:chExt cx="3997615" cy="681607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C8EAD1A-FDD8-42C1-BC99-CCB0CC628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897C8CE-9AE7-4BB3-B76A-13264EA74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44BCE2-38EA-4159-519E-2B0F39CBE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0802"/>
            <a:ext cx="4647901" cy="3423812"/>
          </a:xfrm>
        </p:spPr>
        <p:txBody>
          <a:bodyPr>
            <a:normAutofit/>
          </a:bodyPr>
          <a:lstStyle/>
          <a:p>
            <a:r>
              <a:rPr lang="fr-FR" sz="1800" dirty="0"/>
              <a:t>En réalité les astéroïdes les plus dangereux pour notre planète sont ceux de la taille comprise entre 90 et 120 mètres de diamètre.</a:t>
            </a:r>
          </a:p>
          <a:p>
            <a:r>
              <a:rPr lang="fr-FR" sz="1800" dirty="0"/>
              <a:t>Ce qui fait à peu près la taille d’un terrain de football. </a:t>
            </a:r>
          </a:p>
        </p:txBody>
      </p:sp>
      <p:pic>
        <p:nvPicPr>
          <p:cNvPr id="5" name="Image 4" descr="Une image contenant ciel, extérieur&#10;&#10;Description générée automatiquement">
            <a:extLst>
              <a:ext uri="{FF2B5EF4-FFF2-40B4-BE49-F238E27FC236}">
                <a16:creationId xmlns:a16="http://schemas.microsoft.com/office/drawing/2014/main" id="{0AEF375C-6D5F-AF8A-887B-0B494BB9C3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25" b="-3"/>
          <a:stretch/>
        </p:blipFill>
        <p:spPr>
          <a:xfrm>
            <a:off x="5638800" y="1467405"/>
            <a:ext cx="6398139" cy="454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70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05C581-3E86-4ADD-9EDD-5FA87B461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376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Image 4" descr="Terre vue de l’espace extra-atmosphérique">
            <a:extLst>
              <a:ext uri="{FF2B5EF4-FFF2-40B4-BE49-F238E27FC236}">
                <a16:creationId xmlns:a16="http://schemas.microsoft.com/office/drawing/2014/main" id="{DE189D9E-ADAC-4102-8C45-DA5F86BD45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5" r="1" b="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4672714-67D2-40D0-B961-A7438FE9C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5A1C471-1402-4BD1-8617-F5D9B7EB1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CCA9701-8B9C-4D7A-AE5B-DD505C968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148A2624-6830-53AD-5385-B7CBC87B9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0" y="726066"/>
            <a:ext cx="9774619" cy="2474333"/>
          </a:xfrm>
        </p:spPr>
        <p:txBody>
          <a:bodyPr anchor="b">
            <a:normAutofit/>
          </a:bodyPr>
          <a:lstStyle/>
          <a:p>
            <a:pPr algn="ctr"/>
            <a:r>
              <a:rPr lang="fr-FR" dirty="0">
                <a:solidFill>
                  <a:srgbClr val="FFFFFF"/>
                </a:solidFill>
              </a:rPr>
              <a:t>Rappel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42219D-23EB-6777-2650-348FBB9D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2" y="3429000"/>
            <a:ext cx="9954076" cy="2514600"/>
          </a:xfrm>
        </p:spPr>
        <p:txBody>
          <a:bodyPr anchor="ctr">
            <a:normAutofit/>
          </a:bodyPr>
          <a:lstStyle/>
          <a:p>
            <a:pPr algn="ctr"/>
            <a:r>
              <a:rPr lang="fr-FR" sz="1800" dirty="0">
                <a:solidFill>
                  <a:srgbClr val="FFFFFF"/>
                </a:solidFill>
              </a:rPr>
              <a:t>De même, il est important de rappeler que l’étendue de la dévastation d'un astéroïde sur notre planète dépend de l'endroit où il atterrit. </a:t>
            </a:r>
          </a:p>
          <a:p>
            <a:pPr algn="ctr"/>
            <a:r>
              <a:rPr lang="fr-FR" sz="1800" dirty="0">
                <a:solidFill>
                  <a:srgbClr val="FFFFFF"/>
                </a:solidFill>
              </a:rPr>
              <a:t>Seulement 3% de la surface de la terre est peuplée, ce qui signifie que selon toute vraisemblance, 97 astéroïdes sur 100 plongeraient simplement dans l'océan ou aplatiraient une forêt inhabitée.</a:t>
            </a:r>
          </a:p>
          <a:p>
            <a:pPr algn="ctr"/>
            <a:r>
              <a:rPr lang="fr-FR" sz="1800" dirty="0">
                <a:solidFill>
                  <a:srgbClr val="FFFFFF"/>
                </a:solidFill>
              </a:rPr>
              <a:t>Également, 70% de notre planète est recouverte d'eau, auquel cas on serait avec un tsunami géant ou des ras de marrées. </a:t>
            </a:r>
          </a:p>
        </p:txBody>
      </p:sp>
    </p:spTree>
    <p:extLst>
      <p:ext uri="{BB962C8B-B14F-4D97-AF65-F5344CB8AC3E}">
        <p14:creationId xmlns:p14="http://schemas.microsoft.com/office/powerpoint/2010/main" val="169374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4670647-9C34-BCC5-9E50-ED3271D6B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930" y="461960"/>
            <a:ext cx="9144000" cy="2981739"/>
          </a:xfrm>
        </p:spPr>
        <p:txBody>
          <a:bodyPr>
            <a:normAutofit/>
          </a:bodyPr>
          <a:lstStyle/>
          <a:p>
            <a:r>
              <a:rPr lang="fr-FR" sz="2500" dirty="0"/>
              <a:t>A32,  l’ astéroïde fictif qui devrait percuter la terre en 2135 fait 14 km de diamètre, est composé de 2 milliards de tonnes de roche et de glace.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3FC409-6BE2-532E-2732-ABE17A092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3121" y="1216816"/>
            <a:ext cx="9144000" cy="1655762"/>
          </a:xfrm>
        </p:spPr>
        <p:txBody>
          <a:bodyPr/>
          <a:lstStyle/>
          <a:p>
            <a:r>
              <a:rPr lang="fr-FR" u="sng" dirty="0"/>
              <a:t>Bien, commençons par le commencement, quels sont au juste les caractéristiques de notre astéroïde ?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9C709F0-03D2-9560-B6AC-08A5B1B660C5}"/>
              </a:ext>
            </a:extLst>
          </p:cNvPr>
          <p:cNvSpPr txBox="1"/>
          <p:nvPr/>
        </p:nvSpPr>
        <p:spPr>
          <a:xfrm>
            <a:off x="602959" y="3749281"/>
            <a:ext cx="4870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C'est un peu plus grand que la superficie de Paris</a:t>
            </a:r>
            <a:r>
              <a:rPr lang="fr-FR" b="1" dirty="0">
                <a:effectLst/>
              </a:rPr>
              <a:t> …</a:t>
            </a:r>
            <a:endParaRPr lang="fr-FR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86F5023-C526-A9B1-FAD8-5A05C75BB399}"/>
              </a:ext>
            </a:extLst>
          </p:cNvPr>
          <p:cNvSpPr txBox="1"/>
          <p:nvPr/>
        </p:nvSpPr>
        <p:spPr>
          <a:xfrm>
            <a:off x="7834978" y="3829223"/>
            <a:ext cx="294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On va tous mourir???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EC1880-3010-4C01-C541-DC201A0F64EB}"/>
              </a:ext>
            </a:extLst>
          </p:cNvPr>
          <p:cNvSpPr txBox="1"/>
          <p:nvPr/>
        </p:nvSpPr>
        <p:spPr>
          <a:xfrm>
            <a:off x="2773017" y="434180"/>
            <a:ext cx="58442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u="sng" dirty="0">
                <a:latin typeface="Arial" panose="020B0604020202020204" pitchFamily="34" charset="0"/>
                <a:cs typeface="Arial" panose="020B0604020202020204" pitchFamily="34" charset="0"/>
              </a:rPr>
              <a:t>Histoire</a:t>
            </a:r>
            <a:r>
              <a:rPr lang="fr-FR" dirty="0"/>
              <a:t> </a:t>
            </a:r>
          </a:p>
        </p:txBody>
      </p:sp>
      <p:pic>
        <p:nvPicPr>
          <p:cNvPr id="10" name="Image 9" descr="Une image contenant extérieur, montagne, cité, ville&#10;&#10;Description générée automatiquement">
            <a:extLst>
              <a:ext uri="{FF2B5EF4-FFF2-40B4-BE49-F238E27FC236}">
                <a16:creationId xmlns:a16="http://schemas.microsoft.com/office/drawing/2014/main" id="{27FE47A1-DBCA-1292-308E-F4F20781D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84" y="4346973"/>
            <a:ext cx="4707466" cy="242141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381A676-03B5-F5DE-4DF3-04411B07A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868" y="4269000"/>
            <a:ext cx="4304732" cy="242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97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1" name="Group 13">
            <a:extLst>
              <a:ext uri="{FF2B5EF4-FFF2-40B4-BE49-F238E27FC236}">
                <a16:creationId xmlns:a16="http://schemas.microsoft.com/office/drawing/2014/main" id="{8B308828-4749-4D6D-9CEA-433D2BD27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A43358F-8AF6-45AF-B1D4-3EA84DDE7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3B887FE-73E4-4849-9FF5-BEBA04068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7A34FD-5F6F-566C-C1E8-4DAB98103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110" y="2389749"/>
            <a:ext cx="54102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A vrai dire cet astéroïde n’est pas si grand que cela.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En effet à l’échelle terrestre, il représente uniquement la surface d’une seule grande ville comme par exemple Paris. </a:t>
            </a:r>
            <a:r>
              <a:rPr lang="fr-FR" sz="1800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8608218-D9F4-F6DA-7997-43B6C7F6E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2389749"/>
            <a:ext cx="4209625" cy="207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8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3" name="Rectangle 13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9D8AEC0-7F93-EA0F-0C12-74345228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586992"/>
            <a:ext cx="6638860" cy="1664573"/>
          </a:xfrm>
        </p:spPr>
        <p:txBody>
          <a:bodyPr>
            <a:normAutofit/>
          </a:bodyPr>
          <a:lstStyle/>
          <a:p>
            <a:r>
              <a:rPr lang="fr-FR" b="1" u="sng" dirty="0"/>
              <a:t>Trois scénarios possibles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9F315BE-9571-F405-AF4D-301D2F593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05" y="1291680"/>
            <a:ext cx="5149647" cy="475352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062B7B-F52C-B97C-CEAA-463319528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7917" y="1930400"/>
            <a:ext cx="5907965" cy="4410075"/>
          </a:xfrm>
        </p:spPr>
        <p:txBody>
          <a:bodyPr>
            <a:normAutofit/>
          </a:bodyPr>
          <a:lstStyle/>
          <a:p>
            <a:r>
              <a:rPr lang="fr-FR" sz="1900" dirty="0"/>
              <a:t>Le premier est celui où l’humanité prévoit le danger de l’arrivée de la météorite dans quel cas (Un astéroïde gigantesque se dirige donc vers la terre et c'est l’agence </a:t>
            </a:r>
            <a:r>
              <a:rPr lang="fr-FR" sz="1900" dirty="0" err="1"/>
              <a:t>Spacewatch</a:t>
            </a:r>
            <a:r>
              <a:rPr lang="fr-FR" sz="1900" dirty="0"/>
              <a:t>, chargée de la surveillance des corps célestes qui donne l'alerte. On estime que la population humaine a 6-7 ans de préparation.)</a:t>
            </a:r>
          </a:p>
          <a:p>
            <a:r>
              <a:rPr lang="fr-FR" sz="1900" dirty="0"/>
              <a:t>Dans les autres cas, il s’abat sur terre créant une extinction de masse comme pour les dinosaures ou bien se fragmente pour laisser place à diverses météorites.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4285945375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DarkSeedLeftStep">
      <a:dk1>
        <a:srgbClr val="000000"/>
      </a:dk1>
      <a:lt1>
        <a:srgbClr val="FFFFFF"/>
      </a:lt1>
      <a:dk2>
        <a:srgbClr val="1B212F"/>
      </a:dk2>
      <a:lt2>
        <a:srgbClr val="F0F3F1"/>
      </a:lt2>
      <a:accent1>
        <a:srgbClr val="C34D98"/>
      </a:accent1>
      <a:accent2>
        <a:srgbClr val="AC3BB1"/>
      </a:accent2>
      <a:accent3>
        <a:srgbClr val="8C4DC3"/>
      </a:accent3>
      <a:accent4>
        <a:srgbClr val="4C3EB3"/>
      </a:accent4>
      <a:accent5>
        <a:srgbClr val="4D70C3"/>
      </a:accent5>
      <a:accent6>
        <a:srgbClr val="3B90B1"/>
      </a:accent6>
      <a:hlink>
        <a:srgbClr val="3F50BF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860</Words>
  <Application>Microsoft Macintosh PowerPoint</Application>
  <PresentationFormat>Grand écran</PresentationFormat>
  <Paragraphs>53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Avenir Next LT Pro</vt:lpstr>
      <vt:lpstr>AvenirNext LT Pro Medium</vt:lpstr>
      <vt:lpstr>Calibri</vt:lpstr>
      <vt:lpstr>Sabon Next LT</vt:lpstr>
      <vt:lpstr>DappledVTI</vt:lpstr>
      <vt:lpstr>L’arrivée spectaculaire des météorites.</vt:lpstr>
      <vt:lpstr>Sommaire</vt:lpstr>
      <vt:lpstr>Contexte</vt:lpstr>
      <vt:lpstr>Présentation PowerPoint</vt:lpstr>
      <vt:lpstr>Présentation PowerPoint</vt:lpstr>
      <vt:lpstr>Rappel</vt:lpstr>
      <vt:lpstr>A32,  l’ astéroïde fictif qui devrait percuter la terre en 2135 fait 14 km de diamètre, est composé de 2 milliards de tonnes de roche et de glace.</vt:lpstr>
      <vt:lpstr>Présentation PowerPoint</vt:lpstr>
      <vt:lpstr>Trois scénarios possibles</vt:lpstr>
      <vt:lpstr>Prenons donc le cas suivant:  Il traverse l’atmosphère ou bien, il se fragmente (météorite).</vt:lpstr>
      <vt:lpstr>Présentation PowerPoint</vt:lpstr>
      <vt:lpstr>S’il ne se fragmente pas (astéroïde) ou ne change pas de trajectoire, attendez-vous à de lourds dégâts.</vt:lpstr>
      <vt:lpstr>Présentation PowerPoint</vt:lpstr>
      <vt:lpstr>Source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L’arrivée spectaculaire des météorites.</dc:title>
  <dc:creator>Idriss Laamri-Amine</dc:creator>
  <cp:lastModifiedBy>Idriss Laamri-Amine</cp:lastModifiedBy>
  <cp:revision>10</cp:revision>
  <dcterms:created xsi:type="dcterms:W3CDTF">2022-04-28T12:09:01Z</dcterms:created>
  <dcterms:modified xsi:type="dcterms:W3CDTF">2022-04-28T18:24:19Z</dcterms:modified>
</cp:coreProperties>
</file>