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embeddedFontLst>
    <p:embeddedFont>
      <p:font typeface="Black Ops One"/>
      <p:regular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Lato"/>
      <p:regular r:id="rId19"/>
      <p:bold r:id="rId20"/>
      <p:italic r:id="rId21"/>
      <p:boldItalic r:id="rId22"/>
    </p:embeddedFont>
    <p:embeddedFont>
      <p:font typeface="Montserrat ExtraBold"/>
      <p:bold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1" name="Thibaud Dielenseger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.fntdata"/><Relationship Id="rId11" Type="http://schemas.openxmlformats.org/officeDocument/2006/relationships/slide" Target="slides/slide5.xml"/><Relationship Id="rId22" Type="http://schemas.openxmlformats.org/officeDocument/2006/relationships/font" Target="fonts/Lato-boldItalic.fntdata"/><Relationship Id="rId10" Type="http://schemas.openxmlformats.org/officeDocument/2006/relationships/slide" Target="slides/slide4.xml"/><Relationship Id="rId21" Type="http://schemas.openxmlformats.org/officeDocument/2006/relationships/font" Target="fonts/Lato-italic.fntdata"/><Relationship Id="rId13" Type="http://schemas.openxmlformats.org/officeDocument/2006/relationships/slide" Target="slides/slide7.xml"/><Relationship Id="rId24" Type="http://schemas.openxmlformats.org/officeDocument/2006/relationships/font" Target="fonts/MontserratExtraBold-boldItalic.fntdata"/><Relationship Id="rId12" Type="http://schemas.openxmlformats.org/officeDocument/2006/relationships/slide" Target="slides/slide6.xml"/><Relationship Id="rId23" Type="http://schemas.openxmlformats.org/officeDocument/2006/relationships/font" Target="fonts/MontserratExtraBold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15" Type="http://schemas.openxmlformats.org/officeDocument/2006/relationships/font" Target="fonts/Montserrat-regular.fntdata"/><Relationship Id="rId14" Type="http://schemas.openxmlformats.org/officeDocument/2006/relationships/font" Target="fonts/BlackOpsOne-regular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Lato-regular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0-12-16T18:48:43.436">
    <p:pos x="6000" y="0"/>
    <p:text>Pour ce diapo ce serait pas mal je penses étant donné que je commence avec les accessoires de mon coté...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a589ccb195_0_4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a589ccb195_0_4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a589ccb195_0_7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a589ccb195_0_7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a589ccb195_0_7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a589ccb195_0_7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aeac313ed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aeac313ed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a2efdfd14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a2efdfd14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b1b910421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b1b910421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hyperlink" Target="http://adsabs.harvard.edu/full/1954AJ.....59...67D" TargetMode="External"/><Relationship Id="rId10" Type="http://schemas.openxmlformats.org/officeDocument/2006/relationships/hyperlink" Target="https://journals.openedition.org/insitu/9177" TargetMode="External"/><Relationship Id="rId9" Type="http://schemas.openxmlformats.org/officeDocument/2006/relationships/hyperlink" Target="https://fr.wikipedia.org/wiki/Lunette_m%C3%A9ridienne" TargetMode="External"/><Relationship Id="rId5" Type="http://schemas.openxmlformats.org/officeDocument/2006/relationships/hyperlink" Target="https://fr.wikipedia.org/wiki/Astronomie" TargetMode="External"/><Relationship Id="rId6" Type="http://schemas.openxmlformats.org/officeDocument/2006/relationships/hyperlink" Target="https://fr.wikipedia.org/wiki/Grand_cercle" TargetMode="External"/><Relationship Id="rId7" Type="http://schemas.openxmlformats.org/officeDocument/2006/relationships/hyperlink" Target="https://fr.wikipedia.org/wiki/Sph%C3%A8re_c%C3%A9leste" TargetMode="External"/><Relationship Id="rId8" Type="http://schemas.openxmlformats.org/officeDocument/2006/relationships/hyperlink" Target="https://fr.wikipedia.org/wiki/P%C3%B4le_c%C3%A9leste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hyperlink" Target="http://www.cosmovisions.com/CTreperages.htm#:~:text=On%20y%20d%C3%A9fini%20la%20position,astre%20et%20le%20plan%20m%C3%A9ridien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fr.wikipedia.org/wiki/Fuseau_horaire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fr.wikipedia.org/wiki/Berlin" TargetMode="External"/><Relationship Id="rId4" Type="http://schemas.openxmlformats.org/officeDocument/2006/relationships/hyperlink" Target="https://fr.wikipedia.org/wiki/Allemagne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comments" Target="../comments/comment1.xml"/><Relationship Id="rId4" Type="http://schemas.openxmlformats.org/officeDocument/2006/relationships/hyperlink" Target="http://www4.culture.fr/patrimoines/patrimoine_monumental_et_archeologique/insitu/article.xsp?numero=&amp;id_article=davoigneau-467#n1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344055"/>
            </a:gs>
            <a:gs pos="100000">
              <a:srgbClr val="030304"/>
            </a:gs>
          </a:gsLst>
          <a:lin ang="5400012" scaled="0"/>
        </a:gra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005375" y="725250"/>
            <a:ext cx="5963400" cy="83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9900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On parle de collimateur du cercle méridien, mais de quoi s’agit-il ?</a:t>
            </a:r>
            <a:endParaRPr>
              <a:solidFill>
                <a:srgbClr val="FF9900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35" name="Google Shape;135;p13"/>
          <p:cNvSpPr txBox="1"/>
          <p:nvPr/>
        </p:nvSpPr>
        <p:spPr>
          <a:xfrm>
            <a:off x="8750" y="17525"/>
            <a:ext cx="9144000" cy="51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lin ang="5400012" scaled="0"/>
        </a:gra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idx="4294967295" type="title"/>
          </p:nvPr>
        </p:nvSpPr>
        <p:spPr>
          <a:xfrm>
            <a:off x="884275" y="113525"/>
            <a:ext cx="7038900" cy="59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2700" u="sng">
                <a:solidFill>
                  <a:srgbClr val="000000"/>
                </a:solidFill>
              </a:rPr>
              <a:t>Qu’est-ce qu’un cercle méridien ?</a:t>
            </a:r>
            <a:endParaRPr sz="2800" u="sng">
              <a:solidFill>
                <a:srgbClr val="000000"/>
              </a:solidFill>
            </a:endParaRPr>
          </a:p>
        </p:txBody>
      </p:sp>
      <p:pic>
        <p:nvPicPr>
          <p:cNvPr id="141" name="Google Shape;14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14575" y="1165137"/>
            <a:ext cx="3350575" cy="1977925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14"/>
          <p:cNvSpPr txBox="1"/>
          <p:nvPr>
            <p:ph idx="1" type="body"/>
          </p:nvPr>
        </p:nvSpPr>
        <p:spPr>
          <a:xfrm>
            <a:off x="899950" y="641088"/>
            <a:ext cx="4653300" cy="43929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-"/>
            </a:pPr>
            <a:r>
              <a:rPr lang="fr" sz="1200">
                <a:solidFill>
                  <a:srgbClr val="000000"/>
                </a:solidFill>
              </a:rPr>
              <a:t>Constitué d’un ensemble de tambours sur la circonférence desquels sont fixer les microscopes de lecture ( ⇒ voir photo du cercle méridien Repsold de l’observatoire de Strasbourg).</a:t>
            </a:r>
            <a:endParaRPr sz="12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Pour plus de détails : </a:t>
            </a:r>
            <a:r>
              <a:rPr lang="fr" sz="105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http://adsabs.harvard.edu/full/1954AJ.....59...67D</a:t>
            </a:r>
            <a:endParaRPr sz="12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-"/>
            </a:pPr>
            <a:r>
              <a:rPr lang="fr" sz="1200">
                <a:solidFill>
                  <a:srgbClr val="000000"/>
                </a:solidFill>
              </a:rPr>
              <a:t>Permet de repérer  en même temps les deux coordonnées (azimut &amp; zénithale = voir diapo suivante) de l’astre observé.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-"/>
            </a:pP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 </a:t>
            </a:r>
            <a:r>
              <a:rPr lang="fr" sz="12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astronomie</a:t>
            </a: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un méridien (ou plan méridien) est un </a:t>
            </a:r>
            <a:r>
              <a:rPr lang="fr" sz="12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grand cercle</a:t>
            </a: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imaginaire tracé sur la </a:t>
            </a:r>
            <a:r>
              <a:rPr lang="fr" sz="12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sphère céleste</a:t>
            </a: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passant par les </a:t>
            </a:r>
            <a:r>
              <a:rPr lang="fr" sz="12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pôles célestes</a:t>
            </a: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fr" sz="1050" u="sng">
                <a:solidFill>
                  <a:srgbClr val="1155CC"/>
                </a:solidFill>
                <a:latin typeface="Verdana"/>
                <a:ea typeface="Verdana"/>
                <a:cs typeface="Verdana"/>
                <a:sym typeface="Verdana"/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https://fr.wikipedia.org/wiki/Lunette_m%C3%A9ridienne</a:t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Char char="-"/>
            </a:pPr>
            <a:r>
              <a:rPr lang="fr"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 Conçu au début du XVIII</a:t>
            </a:r>
            <a:r>
              <a:rPr baseline="30000" lang="fr"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fr"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siècle, le cercle méridien commence véritablement à équiper les observatoires astronomiques seulement vers 1850. Il devient alors rapidement un instrument indispensable à l’astronomie de position et son usage intensif durera plus d’un siècle.”</a:t>
            </a:r>
            <a:r>
              <a:rPr lang="fr" sz="10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" sz="105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https://journals.openedition.org/insitu/9177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FF"/>
              </a:solidFill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fr"/>
              <a:t>Il est solidaire de la lunette méridienne ce qui lui permet 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de pivoter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45720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4375" y="1282313"/>
            <a:ext cx="6515100" cy="3419475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15"/>
          <p:cNvSpPr txBox="1"/>
          <p:nvPr/>
        </p:nvSpPr>
        <p:spPr>
          <a:xfrm>
            <a:off x="1401125" y="784575"/>
            <a:ext cx="7014900" cy="49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>
                <a:latin typeface="Lato"/>
                <a:ea typeface="Lato"/>
                <a:cs typeface="Lato"/>
                <a:sym typeface="Lato"/>
              </a:rPr>
              <a:t>⇒ azimut = angle entre le cercle vertical passant par l’astre et le plan méridien</a:t>
            </a:r>
            <a:endParaRPr sz="13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>
                <a:latin typeface="Lato"/>
                <a:ea typeface="Lato"/>
                <a:cs typeface="Lato"/>
                <a:sym typeface="Lato"/>
              </a:rPr>
              <a:t>⇒ zénithale = la hauteur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9" name="Google Shape;149;p15"/>
          <p:cNvSpPr txBox="1"/>
          <p:nvPr/>
        </p:nvSpPr>
        <p:spPr>
          <a:xfrm>
            <a:off x="720650" y="4763900"/>
            <a:ext cx="8145600" cy="29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900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4"/>
              </a:rPr>
              <a:t>http://www.cosmovisions.com/CTreperages.htm#:~:text=On%20y%20d%C3%A9fini%20la%20position,astre%20et%20le%20plan%20m%C3%A9ridien</a:t>
            </a:r>
            <a:r>
              <a:rPr lang="fr" sz="900">
                <a:latin typeface="Lato"/>
                <a:ea typeface="Lato"/>
                <a:cs typeface="Lato"/>
                <a:sym typeface="Lato"/>
              </a:rPr>
              <a:t>. </a:t>
            </a:r>
            <a:endParaRPr sz="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0" name="Google Shape;150;p15"/>
          <p:cNvSpPr txBox="1"/>
          <p:nvPr/>
        </p:nvSpPr>
        <p:spPr>
          <a:xfrm>
            <a:off x="1650100" y="178000"/>
            <a:ext cx="5769600" cy="42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 u="sng">
                <a:solidFill>
                  <a:schemeClr val="accent1"/>
                </a:solidFill>
                <a:latin typeface="Black Ops One"/>
                <a:ea typeface="Black Ops One"/>
                <a:cs typeface="Black Ops One"/>
                <a:sym typeface="Black Ops One"/>
              </a:rPr>
              <a:t>Schéma d’exemple</a:t>
            </a:r>
            <a:endParaRPr b="1" sz="2000" u="sng">
              <a:solidFill>
                <a:schemeClr val="accent1"/>
              </a:solidFill>
              <a:latin typeface="Black Ops One"/>
              <a:ea typeface="Black Ops One"/>
              <a:cs typeface="Black Ops One"/>
              <a:sym typeface="Black Ops On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344055"/>
            </a:gs>
            <a:gs pos="100000">
              <a:srgbClr val="030304"/>
            </a:gs>
          </a:gsLst>
          <a:lin ang="5400012" scaled="0"/>
        </a:gra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Bon à savoir</a:t>
            </a:r>
            <a:endParaRPr/>
          </a:p>
        </p:txBody>
      </p:sp>
      <p:sp>
        <p:nvSpPr>
          <p:cNvPr id="156" name="Google Shape;156;p1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5275" lvl="0" marL="457200" rtl="0" algn="l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Arial"/>
              <a:buChar char="-"/>
            </a:pPr>
            <a:r>
              <a:rPr lang="fr" sz="10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les méridiens ont tous la même longueur égale à 20 003,931 5 km</a:t>
            </a:r>
            <a:endParaRPr sz="10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Arial"/>
              <a:buChar char="-"/>
            </a:pPr>
            <a:r>
              <a:rPr lang="fr" sz="10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 </a:t>
            </a:r>
            <a:r>
              <a:rPr lang="fr" sz="1050">
                <a:solidFill>
                  <a:srgbClr val="FFFFFF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fuseau horaire</a:t>
            </a:r>
            <a:r>
              <a:rPr lang="fr" sz="10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est une portion de la surface du globe, limitée par deux méridiens que séparent 15° de longitude</a:t>
            </a:r>
            <a:endParaRPr sz="10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Arial"/>
              <a:buChar char="-"/>
            </a:pPr>
            <a:r>
              <a:rPr lang="fr" sz="10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 méridien d’origine ( longitude des points = 0) est à proximité du méridien  de Greenwich passant par l’observatoire de Greenwich en Angleterre</a:t>
            </a:r>
            <a:endParaRPr sz="10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344055"/>
            </a:gs>
            <a:gs pos="100000">
              <a:srgbClr val="030304"/>
            </a:gs>
          </a:gsLst>
          <a:lin ang="5400012" scaled="0"/>
        </a:grad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Différents pays </a:t>
            </a:r>
            <a:r>
              <a:rPr lang="fr"/>
              <a:t>utilisaient</a:t>
            </a:r>
            <a:r>
              <a:rPr lang="fr"/>
              <a:t> d’autres méridiens jusqu’au début du 20è siècle, tel que </a:t>
            </a:r>
            <a:r>
              <a:rPr lang="fr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 méridien de </a:t>
            </a:r>
            <a:r>
              <a:rPr lang="fr" sz="1200">
                <a:solidFill>
                  <a:srgbClr val="FFFFFF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Berlin</a:t>
            </a:r>
            <a:r>
              <a:rPr lang="fr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en </a:t>
            </a:r>
            <a:r>
              <a:rPr lang="fr" sz="1200">
                <a:solidFill>
                  <a:srgbClr val="FFFFFF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Allemagne</a:t>
            </a:r>
            <a:r>
              <a:rPr lang="fr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(13° 24' E) par exemple.</a:t>
            </a:r>
            <a:endParaRPr sz="1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 1634, le roi Louis XIII </a:t>
            </a:r>
            <a:r>
              <a:rPr lang="fr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décréta</a:t>
            </a:r>
            <a:r>
              <a:rPr lang="fr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par ordonnance que le premier méridien serait celui de l’île de Fer qui s’appelle aujourd’hui l’île d’El Hierro situé dans l’archipel des îles Canaries. En choisissant cette localisation, on </a:t>
            </a:r>
            <a:r>
              <a:rPr lang="fr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obtenait</a:t>
            </a:r>
            <a:r>
              <a:rPr lang="fr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ainsi une longitude positive pour toute les terres européennes et cela fut pendant longtemps utilisé par d’autres pays.</a:t>
            </a:r>
            <a:endParaRPr sz="1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r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 méridien a aussi été à l’origine de la première définition du mètre au travers du décret de l’Assemblée nationale à la date du 30 mars 1793. En effet, le mètre représentait le dix-millionième de la longueur du quart du méridien terrestre que l’on avait considéré comme faisant le tour de la Terre. </a:t>
            </a:r>
            <a:endParaRPr sz="1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Sur le plan historique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344055"/>
            </a:gs>
            <a:gs pos="100000">
              <a:srgbClr val="030304"/>
            </a:gs>
          </a:gsLst>
          <a:lin ang="5400012" scaled="0"/>
        </a:grad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Quels sont les accessoires associés au cercle méridien ?</a:t>
            </a:r>
            <a:endParaRPr/>
          </a:p>
        </p:txBody>
      </p:sp>
      <p:sp>
        <p:nvSpPr>
          <p:cNvPr id="168" name="Google Shape;168;p18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En effet, le cercle méridien présente entre autre l’avantage d’être associé à de nombreux instruments. ces derniers sont de plusieurs types :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-"/>
            </a:pPr>
            <a:r>
              <a:rPr lang="fr"/>
              <a:t>certains permettent de mesurer à quel instant et à quel hauteur l’astre est observé tel que les horloges sidérales, les régulateurs astronomiques, …)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fr"/>
              <a:t>d’autres permettent de déterminer les constantes instrumentales ou les marges d’erreurs des </a:t>
            </a:r>
            <a:r>
              <a:rPr lang="fr"/>
              <a:t>instruments</a:t>
            </a:r>
            <a:r>
              <a:rPr lang="fr"/>
              <a:t> tel que les collimateurs, les mires ou encore les bain de mercure et bien d’autres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/>
              <a:t>⇒ pour plus de précision : </a:t>
            </a:r>
            <a:r>
              <a:rPr lang="fr" u="sng">
                <a:solidFill>
                  <a:schemeClr val="hlink"/>
                </a:solidFill>
                <a:hlinkClick r:id="rId4"/>
              </a:rPr>
              <a:t>http://www4.culture.fr/patrimoines/patrimoine_monumental_et_archeologique/insitu/article.xsp?numero=&amp;id_article=davoigneau-467#n1</a:t>
            </a:r>
            <a:r>
              <a:rPr lang="fr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8"/>
          <p:cNvSpPr txBox="1"/>
          <p:nvPr/>
        </p:nvSpPr>
        <p:spPr>
          <a:xfrm>
            <a:off x="4354900" y="753550"/>
            <a:ext cx="50472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0" name="Google Shape;170;p18"/>
          <p:cNvSpPr txBox="1"/>
          <p:nvPr/>
        </p:nvSpPr>
        <p:spPr>
          <a:xfrm>
            <a:off x="536075" y="4478750"/>
            <a:ext cx="83265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Pour en découvrir plus, jetez un oeil à ce billet ⇒ </a:t>
            </a:r>
            <a:r>
              <a:rPr b="1" lang="fr" sz="1100" u="sng">
                <a:solidFill>
                  <a:schemeClr val="lt2"/>
                </a:solidFill>
              </a:rPr>
              <a:t>Les autres accessoires accompagnant le collimateur dans son travail de précision. </a:t>
            </a:r>
            <a:endParaRPr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9"/>
          <p:cNvSpPr txBox="1"/>
          <p:nvPr>
            <p:ph idx="1" type="body"/>
          </p:nvPr>
        </p:nvSpPr>
        <p:spPr>
          <a:xfrm>
            <a:off x="368800" y="1684425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fr"/>
              <a:t>Pour en savoir plus sur les instruments qui l’utilisent, jetez un oeil à ce diaporama ⇒  </a:t>
            </a:r>
            <a:endParaRPr/>
          </a:p>
        </p:txBody>
      </p:sp>
      <p:pic>
        <p:nvPicPr>
          <p:cNvPr id="176" name="Google Shape;17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46049" y="1563675"/>
            <a:ext cx="2281775" cy="116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