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3fbe77a710ede0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3fbe77a710ede0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fbe77a710ede0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fbe77a710ede0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69abc2f41617fccb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9abc2f41617fccb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3fbe77a710ede0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3fbe77a710ede0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3fbe77a710ede0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3fbe77a710ede0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fr.m.wikipedia.org/wiki/Galvanom%C3%A8tre" TargetMode="External"/><Relationship Id="rId4" Type="http://schemas.openxmlformats.org/officeDocument/2006/relationships/hyperlink" Target="https://boowiki.info/art/mesure-des-grandeurs-electriques/galvanometre.html" TargetMode="External"/><Relationship Id="rId11" Type="http://schemas.openxmlformats.org/officeDocument/2006/relationships/hyperlink" Target="https://patrimoine.auvergnerhonealpes.fr/dossier/instrument-de-mesure-de-forces-electromotrices-galvanometre-aperiodique-deprez-d-arsonval/048a5d6d-cc6d-49a6-b37b-a6472b54521f" TargetMode="External"/><Relationship Id="rId10" Type="http://schemas.openxmlformats.org/officeDocument/2006/relationships/hyperlink" Target="https://photo3d.univ-lille.fr/360/picture.php?/258/categories" TargetMode="External"/><Relationship Id="rId12" Type="http://schemas.openxmlformats.org/officeDocument/2006/relationships/hyperlink" Target="http://collectionsphysique.univ-lyon1.fr/appareil/galvanometre/" TargetMode="External"/><Relationship Id="rId9" Type="http://schemas.openxmlformats.org/officeDocument/2006/relationships/hyperlink" Target="https://inventaire-strasbourg.grandest.fr/gertrude-diffusion/illustration/ivr4220106705026nuca/52dcf1e6-d957-4683-8859-396a2fc2a33b" TargetMode="External"/><Relationship Id="rId5" Type="http://schemas.openxmlformats.org/officeDocument/2006/relationships/hyperlink" Target="https://www.techno-science.net/definition/3218.html" TargetMode="External"/><Relationship Id="rId6" Type="http://schemas.openxmlformats.org/officeDocument/2006/relationships/hyperlink" Target="https://m.youtube.com/watch?time_continue=2&amp;v=YifuETG7Cuk&amp;embeds_euri=https%3A%2F%2Fwww.collecsciences.universite-paris-saclay.fr%2F&amp;source_ve_path=MzY4NDI&amp;feature=emb_logo" TargetMode="External"/><Relationship Id="rId7" Type="http://schemas.openxmlformats.org/officeDocument/2006/relationships/hyperlink" Target="https://webetab.ac-bordeaux.fr/Pedagogie/Physique/Physico/Electro/e03galva.htm" TargetMode="External"/><Relationship Id="rId8" Type="http://schemas.openxmlformats.org/officeDocument/2006/relationships/hyperlink" Target="https://youtu.be/M3ItK272gE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877097"/>
            <a:ext cx="8520600" cy="40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fr" u="sng"/>
              <a:t>Le galvanomètre</a:t>
            </a:r>
            <a:r>
              <a:rPr lang="fr"/>
              <a:t> </a:t>
            </a:r>
            <a:endParaRPr/>
          </a:p>
        </p:txBody>
      </p:sp>
      <p:pic>
        <p:nvPicPr>
          <p:cNvPr id="55" name="Google Shape;55;p13"/>
          <p:cNvPicPr preferRelativeResize="0"/>
          <p:nvPr/>
        </p:nvPicPr>
        <p:blipFill>
          <a:blip r:embed="rId3">
            <a:alphaModFix/>
          </a:blip>
          <a:stretch>
            <a:fillRect/>
          </a:stretch>
        </p:blipFill>
        <p:spPr>
          <a:xfrm>
            <a:off x="3239514" y="1285372"/>
            <a:ext cx="2664976" cy="3553301"/>
          </a:xfrm>
          <a:prstGeom prst="rect">
            <a:avLst/>
          </a:prstGeom>
          <a:noFill/>
          <a:ln>
            <a:noFill/>
          </a:ln>
        </p:spPr>
      </p:pic>
      <p:sp>
        <p:nvSpPr>
          <p:cNvPr id="56" name="Google Shape;56;p13"/>
          <p:cNvSpPr txBox="1"/>
          <p:nvPr/>
        </p:nvSpPr>
        <p:spPr>
          <a:xfrm>
            <a:off x="0" y="1285378"/>
            <a:ext cx="32394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Le </a:t>
            </a:r>
            <a:r>
              <a:rPr lang="fr"/>
              <a:t>galvanomètre est un instrument de mesure des forces électrostatiques. Il a été construit dans les années 1890 par Franz Aepinus un docteur allemand. </a:t>
            </a:r>
            <a:endParaRPr/>
          </a:p>
        </p:txBody>
      </p:sp>
      <p:sp>
        <p:nvSpPr>
          <p:cNvPr id="57" name="Google Shape;57;p13"/>
          <p:cNvSpPr txBox="1"/>
          <p:nvPr/>
        </p:nvSpPr>
        <p:spPr>
          <a:xfrm>
            <a:off x="102300" y="2749200"/>
            <a:ext cx="3034800" cy="208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Le galvanomètre</a:t>
            </a:r>
            <a:r>
              <a:rPr lang="fr"/>
              <a:t> repose sur un socle en métal lourd orné de pieds réglables en laiton.  </a:t>
            </a:r>
            <a:r>
              <a:rPr lang="fr"/>
              <a:t>Au milieu</a:t>
            </a:r>
            <a:r>
              <a:rPr lang="fr"/>
              <a:t> des deux </a:t>
            </a:r>
            <a:r>
              <a:rPr lang="fr"/>
              <a:t>sphères</a:t>
            </a:r>
            <a:r>
              <a:rPr lang="fr"/>
              <a:t> en métal se trouve une bobine de fil électrique, une </a:t>
            </a:r>
            <a:r>
              <a:rPr lang="fr"/>
              <a:t>tige en</a:t>
            </a:r>
            <a:r>
              <a:rPr lang="fr"/>
              <a:t> laiton est fixée sur le dessus de la bobine. Deux aimants sont fixés sur cette tige l’un au dessous de l’autre </a:t>
            </a:r>
            <a:endParaRPr/>
          </a:p>
        </p:txBody>
      </p:sp>
      <p:sp>
        <p:nvSpPr>
          <p:cNvPr id="58" name="Google Shape;58;p13"/>
          <p:cNvSpPr txBox="1"/>
          <p:nvPr/>
        </p:nvSpPr>
        <p:spPr>
          <a:xfrm>
            <a:off x="5904500" y="1209600"/>
            <a:ext cx="3034800" cy="293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fr">
                <a:solidFill>
                  <a:schemeClr val="dk1"/>
                </a:solidFill>
              </a:rPr>
              <a:t>Comment fonctionne-t-il ?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Ce galvanomètre ne ressemble à aucun point aux autres qui ont pu exister, il est alors difficile de comprendre son fonctionnement. Nous avons alors soulevé plusieurs hypothèses sur son mode de fonctionnement en le comparant aux autres modèles qui ont pu exister et existe  encore aujourd’hui.</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320725" y="235226"/>
            <a:ext cx="9144000" cy="9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600" u="sng"/>
              <a:t>L</a:t>
            </a:r>
            <a:r>
              <a:rPr b="1" lang="fr" sz="2600" u="sng"/>
              <a:t>e </a:t>
            </a:r>
            <a:r>
              <a:rPr b="1" lang="fr" sz="2600" u="sng"/>
              <a:t>miroir</a:t>
            </a:r>
            <a:endParaRPr b="1" sz="2600" u="sng"/>
          </a:p>
          <a:p>
            <a:pPr indent="0" lvl="0" marL="0" rtl="0" algn="l">
              <a:spcBef>
                <a:spcPts val="0"/>
              </a:spcBef>
              <a:spcAft>
                <a:spcPts val="0"/>
              </a:spcAft>
              <a:buNone/>
            </a:pPr>
            <a:r>
              <a:t/>
            </a:r>
            <a:endParaRPr b="1" sz="2600" u="sng"/>
          </a:p>
        </p:txBody>
      </p:sp>
      <p:pic>
        <p:nvPicPr>
          <p:cNvPr id="64" name="Google Shape;64;p14"/>
          <p:cNvPicPr preferRelativeResize="0"/>
          <p:nvPr/>
        </p:nvPicPr>
        <p:blipFill>
          <a:blip r:embed="rId3">
            <a:alphaModFix/>
          </a:blip>
          <a:stretch>
            <a:fillRect/>
          </a:stretch>
        </p:blipFill>
        <p:spPr>
          <a:xfrm>
            <a:off x="4052650" y="235225"/>
            <a:ext cx="1680125" cy="1860275"/>
          </a:xfrm>
          <a:prstGeom prst="rect">
            <a:avLst/>
          </a:prstGeom>
          <a:noFill/>
          <a:ln>
            <a:noFill/>
          </a:ln>
        </p:spPr>
      </p:pic>
      <p:pic>
        <p:nvPicPr>
          <p:cNvPr id="65" name="Google Shape;65;p14"/>
          <p:cNvPicPr preferRelativeResize="0"/>
          <p:nvPr/>
        </p:nvPicPr>
        <p:blipFill rotWithShape="1">
          <a:blip r:embed="rId4">
            <a:alphaModFix/>
          </a:blip>
          <a:srcRect b="47033" l="0" r="0" t="10822"/>
          <a:stretch/>
        </p:blipFill>
        <p:spPr>
          <a:xfrm flipH="1">
            <a:off x="320715" y="2996022"/>
            <a:ext cx="3310373" cy="1860274"/>
          </a:xfrm>
          <a:prstGeom prst="rect">
            <a:avLst/>
          </a:prstGeom>
          <a:noFill/>
          <a:ln>
            <a:noFill/>
          </a:ln>
        </p:spPr>
      </p:pic>
      <p:sp>
        <p:nvSpPr>
          <p:cNvPr id="66" name="Google Shape;66;p14"/>
          <p:cNvSpPr txBox="1"/>
          <p:nvPr/>
        </p:nvSpPr>
        <p:spPr>
          <a:xfrm>
            <a:off x="320725" y="850425"/>
            <a:ext cx="3881700" cy="239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chemeClr val="dk1"/>
                </a:solidFill>
              </a:rPr>
              <a:t>C</a:t>
            </a:r>
            <a:r>
              <a:rPr lang="fr">
                <a:solidFill>
                  <a:schemeClr val="dk1"/>
                </a:solidFill>
              </a:rPr>
              <a:t>e galvanomètre possède un petit miroir, on s’est alors demandé à quoi pouvait-il servir. La bobine mobile est combinée avec un petit miroir. Ce miroir permet de réfléchir la lumière sur un écran selon un angle dépendant du courant.  Le galvanomètre oriente un faisceau laser grâce à la rotation du miroir placé sur la bobine</a:t>
            </a:r>
            <a:endParaRPr>
              <a:solidFill>
                <a:schemeClr val="dk1"/>
              </a:solidFill>
            </a:endParaRPr>
          </a:p>
          <a:p>
            <a:pPr indent="0" lvl="0" marL="0" rtl="0" algn="l">
              <a:spcBef>
                <a:spcPts val="0"/>
              </a:spcBef>
              <a:spcAft>
                <a:spcPts val="0"/>
              </a:spcAft>
              <a:buNone/>
            </a:pPr>
            <a:r>
              <a:t/>
            </a:r>
            <a:endParaRPr/>
          </a:p>
        </p:txBody>
      </p:sp>
      <p:sp>
        <p:nvSpPr>
          <p:cNvPr id="67" name="Google Shape;67;p14"/>
          <p:cNvSpPr txBox="1"/>
          <p:nvPr/>
        </p:nvSpPr>
        <p:spPr>
          <a:xfrm>
            <a:off x="5883050" y="225075"/>
            <a:ext cx="3021600" cy="239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Le galvanomètre à miroir breveté par thomson est composé d’un petit miroir monté sur une bobine de fil. Un courant envoyé dans l’instrument fait alors dévier le miroir qui renvoie un point lumineux sur une échelle, nous permettant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68" name="Google Shape;68;p14"/>
          <p:cNvSpPr txBox="1"/>
          <p:nvPr/>
        </p:nvSpPr>
        <p:spPr>
          <a:xfrm>
            <a:off x="4295100" y="2104198"/>
            <a:ext cx="4848900" cy="93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alors de relever la valeur de l’intensité du courant. Ce genre de galvanomètre  est très utile notamment parce qu’il permet la lecture très précise des intensités. </a:t>
            </a:r>
            <a:endParaRPr/>
          </a:p>
        </p:txBody>
      </p:sp>
      <p:sp>
        <p:nvSpPr>
          <p:cNvPr id="69" name="Google Shape;69;p14"/>
          <p:cNvSpPr txBox="1"/>
          <p:nvPr/>
        </p:nvSpPr>
        <p:spPr>
          <a:xfrm>
            <a:off x="4052650" y="3304710"/>
            <a:ext cx="48489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En comparant notre </a:t>
            </a:r>
            <a:r>
              <a:rPr lang="fr"/>
              <a:t>galvanomètre à d’autres notamment à celui à miroir de Thomson nous avons pu en déduire l’utilité </a:t>
            </a:r>
            <a:r>
              <a:rPr lang="fr"/>
              <a:t>de cette</a:t>
            </a:r>
            <a:r>
              <a:rPr lang="fr"/>
              <a:t> pièce. L’analyse de chaque pièce une par une nous permet de comprendre le fonctionnement de galvanomètre dans son intégralité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nvSpPr>
        <p:spPr>
          <a:xfrm>
            <a:off x="397565" y="208722"/>
            <a:ext cx="9144000" cy="9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600" u="sng"/>
              <a:t>B</a:t>
            </a:r>
            <a:r>
              <a:rPr b="1" lang="fr" sz="2600" u="sng"/>
              <a:t>obine de fil </a:t>
            </a:r>
            <a:endParaRPr b="1" sz="2600" u="sng"/>
          </a:p>
          <a:p>
            <a:pPr indent="0" lvl="0" marL="0" rtl="0" algn="l">
              <a:spcBef>
                <a:spcPts val="0"/>
              </a:spcBef>
              <a:spcAft>
                <a:spcPts val="0"/>
              </a:spcAft>
              <a:buNone/>
            </a:pPr>
            <a:r>
              <a:t/>
            </a:r>
            <a:endParaRPr b="1" sz="2600" u="sng"/>
          </a:p>
        </p:txBody>
      </p:sp>
      <p:pic>
        <p:nvPicPr>
          <p:cNvPr id="75" name="Google Shape;75;p15"/>
          <p:cNvPicPr preferRelativeResize="0"/>
          <p:nvPr/>
        </p:nvPicPr>
        <p:blipFill rotWithShape="1">
          <a:blip r:embed="rId3">
            <a:alphaModFix/>
          </a:blip>
          <a:srcRect b="40985" l="0" r="12510" t="12281"/>
          <a:stretch/>
        </p:blipFill>
        <p:spPr>
          <a:xfrm>
            <a:off x="397575" y="1201425"/>
            <a:ext cx="2418527" cy="1722601"/>
          </a:xfrm>
          <a:prstGeom prst="rect">
            <a:avLst/>
          </a:prstGeom>
          <a:noFill/>
          <a:ln>
            <a:noFill/>
          </a:ln>
        </p:spPr>
      </p:pic>
      <p:sp>
        <p:nvSpPr>
          <p:cNvPr id="76" name="Google Shape;76;p15"/>
          <p:cNvSpPr txBox="1"/>
          <p:nvPr/>
        </p:nvSpPr>
        <p:spPr>
          <a:xfrm>
            <a:off x="397575" y="2924026"/>
            <a:ext cx="3763500" cy="16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Au centre du galvanomètre on suppose qu' il y a une bobine située à l’intérieur de cette coque. Lorsque le courant traverse la bobine, cette dernière se met à tourner. La bobine est alors induite dans un champ électromagnétique.</a:t>
            </a:r>
            <a:endParaRPr/>
          </a:p>
        </p:txBody>
      </p:sp>
      <p:sp>
        <p:nvSpPr>
          <p:cNvPr id="77" name="Google Shape;77;p15"/>
          <p:cNvSpPr/>
          <p:nvPr/>
        </p:nvSpPr>
        <p:spPr>
          <a:xfrm rot="-3051701">
            <a:off x="654038" y="2286063"/>
            <a:ext cx="656374" cy="505388"/>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78" name="Google Shape;78;p15"/>
          <p:cNvSpPr txBox="1"/>
          <p:nvPr/>
        </p:nvSpPr>
        <p:spPr>
          <a:xfrm>
            <a:off x="7295221" y="466500"/>
            <a:ext cx="1848900" cy="143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
                <a:solidFill>
                  <a:schemeClr val="dk1"/>
                </a:solidFill>
              </a:rPr>
              <a:t>Dans le cas du galvanomètre à cadre mobile, la rotation de cette bobine et la </a:t>
            </a:r>
            <a:endParaRPr/>
          </a:p>
        </p:txBody>
      </p:sp>
      <p:pic>
        <p:nvPicPr>
          <p:cNvPr id="79" name="Google Shape;79;p15"/>
          <p:cNvPicPr preferRelativeResize="0"/>
          <p:nvPr/>
        </p:nvPicPr>
        <p:blipFill>
          <a:blip r:embed="rId4">
            <a:alphaModFix/>
          </a:blip>
          <a:stretch>
            <a:fillRect/>
          </a:stretch>
        </p:blipFill>
        <p:spPr>
          <a:xfrm>
            <a:off x="4876702" y="466500"/>
            <a:ext cx="2418525" cy="1451115"/>
          </a:xfrm>
          <a:prstGeom prst="rect">
            <a:avLst/>
          </a:prstGeom>
          <a:noFill/>
          <a:ln>
            <a:noFill/>
          </a:ln>
        </p:spPr>
      </p:pic>
      <p:sp>
        <p:nvSpPr>
          <p:cNvPr id="80" name="Google Shape;80;p15"/>
          <p:cNvSpPr txBox="1"/>
          <p:nvPr/>
        </p:nvSpPr>
        <p:spPr>
          <a:xfrm>
            <a:off x="4572000" y="1901700"/>
            <a:ext cx="4267200" cy="114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présence de champs magnétiques en opposition dévie alors l’aiguille d’une boussole, nous permettant alors de lire la valeur du courant.</a:t>
            </a:r>
            <a:endParaRPr>
              <a:solidFill>
                <a:schemeClr val="dk1"/>
              </a:solidFill>
            </a:endParaRPr>
          </a:p>
          <a:p>
            <a:pPr indent="0" lvl="0" marL="0" rtl="0" algn="l">
              <a:spcBef>
                <a:spcPts val="0"/>
              </a:spcBef>
              <a:spcAft>
                <a:spcPts val="0"/>
              </a:spcAft>
              <a:buNone/>
            </a:pPr>
            <a:r>
              <a:t/>
            </a:r>
            <a:endParaRPr/>
          </a:p>
        </p:txBody>
      </p:sp>
      <p:sp>
        <p:nvSpPr>
          <p:cNvPr id="81" name="Google Shape;81;p15"/>
          <p:cNvSpPr txBox="1"/>
          <p:nvPr/>
        </p:nvSpPr>
        <p:spPr>
          <a:xfrm>
            <a:off x="4571975" y="2924025"/>
            <a:ext cx="4267200" cy="166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Dans le cadre de </a:t>
            </a:r>
            <a:r>
              <a:rPr lang="fr"/>
              <a:t>notre galvanomètre, la rotation de la bobine ne fait pas bouger d’aiguille mais le miroir. En partant d</a:t>
            </a:r>
            <a:r>
              <a:rPr lang="fr"/>
              <a:t>u galvanomètre</a:t>
            </a:r>
            <a:r>
              <a:rPr lang="fr"/>
              <a:t> à cadre mobile, on en </a:t>
            </a:r>
            <a:r>
              <a:rPr lang="fr"/>
              <a:t>déduit</a:t>
            </a:r>
            <a:r>
              <a:rPr lang="fr"/>
              <a:t> le fonctionnement de la bobine. La rotation de la bobine nous permet de lire  la valeur du courant en faisant bouger le miroir en fonction de l’angle et de l’intensité du courant.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nvSpPr>
        <p:spPr>
          <a:xfrm>
            <a:off x="271675" y="354499"/>
            <a:ext cx="3066000" cy="5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600" u="sng"/>
              <a:t>Les </a:t>
            </a:r>
            <a:r>
              <a:rPr b="1" lang="fr" sz="2600" u="sng"/>
              <a:t>aimants </a:t>
            </a:r>
            <a:endParaRPr b="1" sz="2600" u="sng"/>
          </a:p>
        </p:txBody>
      </p:sp>
      <p:pic>
        <p:nvPicPr>
          <p:cNvPr id="87" name="Google Shape;87;p16"/>
          <p:cNvPicPr preferRelativeResize="0"/>
          <p:nvPr/>
        </p:nvPicPr>
        <p:blipFill>
          <a:blip r:embed="rId3">
            <a:alphaModFix/>
          </a:blip>
          <a:stretch>
            <a:fillRect/>
          </a:stretch>
        </p:blipFill>
        <p:spPr>
          <a:xfrm>
            <a:off x="681600" y="1074425"/>
            <a:ext cx="1800225" cy="2029689"/>
          </a:xfrm>
          <a:prstGeom prst="rect">
            <a:avLst/>
          </a:prstGeom>
          <a:noFill/>
          <a:ln>
            <a:noFill/>
          </a:ln>
        </p:spPr>
      </p:pic>
      <p:sp>
        <p:nvSpPr>
          <p:cNvPr id="88" name="Google Shape;88;p16"/>
          <p:cNvSpPr txBox="1"/>
          <p:nvPr/>
        </p:nvSpPr>
        <p:spPr>
          <a:xfrm>
            <a:off x="4277872" y="354500"/>
            <a:ext cx="3066000" cy="218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 Le galvanomètre Deprez D'Arsonval fabriqué en 1943 ressemble le plus au niveau du fonctionnement à notre galvanomètre.</a:t>
            </a:r>
            <a:endParaRPr>
              <a:solidFill>
                <a:schemeClr val="dk1"/>
              </a:solidFill>
            </a:endParaRPr>
          </a:p>
          <a:p>
            <a:pPr indent="0" lvl="0" marL="0" rtl="0" algn="l">
              <a:lnSpc>
                <a:spcPct val="115000"/>
              </a:lnSpc>
              <a:spcBef>
                <a:spcPts val="0"/>
              </a:spcBef>
              <a:spcAft>
                <a:spcPts val="0"/>
              </a:spcAft>
              <a:buNone/>
            </a:pPr>
            <a:r>
              <a:rPr lang="fr">
                <a:solidFill>
                  <a:schemeClr val="dk1"/>
                </a:solidFill>
              </a:rPr>
              <a:t>Le fonctionnement du galvanomètre de deprez d’arsonval repose lui</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pic>
        <p:nvPicPr>
          <p:cNvPr id="89" name="Google Shape;89;p16"/>
          <p:cNvPicPr preferRelativeResize="0"/>
          <p:nvPr/>
        </p:nvPicPr>
        <p:blipFill>
          <a:blip r:embed="rId4">
            <a:alphaModFix/>
          </a:blip>
          <a:stretch>
            <a:fillRect/>
          </a:stretch>
        </p:blipFill>
        <p:spPr>
          <a:xfrm>
            <a:off x="7343875" y="354501"/>
            <a:ext cx="1290615" cy="1823250"/>
          </a:xfrm>
          <a:prstGeom prst="rect">
            <a:avLst/>
          </a:prstGeom>
          <a:noFill/>
          <a:ln>
            <a:noFill/>
          </a:ln>
        </p:spPr>
      </p:pic>
      <p:sp>
        <p:nvSpPr>
          <p:cNvPr id="90" name="Google Shape;90;p16"/>
          <p:cNvSpPr txBox="1"/>
          <p:nvPr/>
        </p:nvSpPr>
        <p:spPr>
          <a:xfrm>
            <a:off x="271675" y="2897675"/>
            <a:ext cx="3770100" cy="2397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a:solidFill>
                  <a:schemeClr val="dk1"/>
                </a:solidFill>
              </a:rPr>
              <a:t>Lorsque le galvanomètre est branché, le courant qui parcourt la bobine crée un champ magnétique. Ce champ rentre en opposition avec le champ magnétique des aimants. Cette répulsion des champs magnétiques entraîne alors une déviation du miroir qui </a:t>
            </a:r>
            <a:r>
              <a:rPr lang="fr">
                <a:solidFill>
                  <a:schemeClr val="dk1"/>
                </a:solidFill>
              </a:rPr>
              <a:t>par</a:t>
            </a:r>
            <a:r>
              <a:rPr lang="fr">
                <a:solidFill>
                  <a:schemeClr val="dk1"/>
                </a:solidFill>
              </a:rPr>
              <a:t> optique nous permet de lire le courant.</a:t>
            </a:r>
            <a:endParaRPr>
              <a:solidFill>
                <a:schemeClr val="dk1"/>
              </a:solidFill>
            </a:endParaRPr>
          </a:p>
          <a:p>
            <a:pPr indent="0" lvl="0" marL="0" rtl="0" algn="l">
              <a:spcBef>
                <a:spcPts val="0"/>
              </a:spcBef>
              <a:spcAft>
                <a:spcPts val="0"/>
              </a:spcAft>
              <a:buNone/>
            </a:pPr>
            <a:r>
              <a:t/>
            </a:r>
            <a:endParaRPr/>
          </a:p>
        </p:txBody>
      </p:sp>
      <p:sp>
        <p:nvSpPr>
          <p:cNvPr id="91" name="Google Shape;91;p16"/>
          <p:cNvSpPr txBox="1"/>
          <p:nvPr/>
        </p:nvSpPr>
        <p:spPr>
          <a:xfrm flipH="1">
            <a:off x="4277875" y="2177750"/>
            <a:ext cx="4386600" cy="118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fr">
                <a:solidFill>
                  <a:schemeClr val="dk1"/>
                </a:solidFill>
              </a:rPr>
              <a:t> aussi sur la rotation d’une bobine, de la répulsion entre le champ magnétique de la bobine et des aimants mais surtout sur la lecture du courant par le reflet du miroir. </a:t>
            </a:r>
            <a:endParaRPr/>
          </a:p>
        </p:txBody>
      </p:sp>
      <p:sp>
        <p:nvSpPr>
          <p:cNvPr id="92" name="Google Shape;92;p16"/>
          <p:cNvSpPr txBox="1"/>
          <p:nvPr/>
        </p:nvSpPr>
        <p:spPr>
          <a:xfrm flipH="1" rot="902">
            <a:off x="4277876" y="3363640"/>
            <a:ext cx="45720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Les aimants </a:t>
            </a:r>
            <a:r>
              <a:rPr lang="fr"/>
              <a:t>sont une pièce importante dans la construction du galvanomètre. Ils sont indispensables dans son fonctionnement puisque la lecture de la valeur du courant repose directement sur le champ magnétique créé par ces aimants </a:t>
            </a:r>
            <a:endParaRPr/>
          </a:p>
        </p:txBody>
      </p:sp>
      <p:cxnSp>
        <p:nvCxnSpPr>
          <p:cNvPr id="93" name="Google Shape;93;p16"/>
          <p:cNvCxnSpPr/>
          <p:nvPr/>
        </p:nvCxnSpPr>
        <p:spPr>
          <a:xfrm>
            <a:off x="4092341" y="567025"/>
            <a:ext cx="0" cy="2537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nvSpPr>
        <p:spPr>
          <a:xfrm>
            <a:off x="278296" y="208722"/>
            <a:ext cx="9144000" cy="9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600" u="sng"/>
              <a:t>Pièce manquante </a:t>
            </a:r>
            <a:endParaRPr b="1" sz="2600" u="sng"/>
          </a:p>
          <a:p>
            <a:pPr indent="0" lvl="0" marL="0" rtl="0" algn="l">
              <a:spcBef>
                <a:spcPts val="0"/>
              </a:spcBef>
              <a:spcAft>
                <a:spcPts val="0"/>
              </a:spcAft>
              <a:buNone/>
            </a:pPr>
            <a:r>
              <a:t/>
            </a:r>
            <a:endParaRPr b="1" sz="2600" u="sng"/>
          </a:p>
        </p:txBody>
      </p:sp>
      <p:pic>
        <p:nvPicPr>
          <p:cNvPr id="99" name="Google Shape;99;p17"/>
          <p:cNvPicPr preferRelativeResize="0"/>
          <p:nvPr/>
        </p:nvPicPr>
        <p:blipFill rotWithShape="1">
          <a:blip r:embed="rId3">
            <a:alphaModFix/>
          </a:blip>
          <a:srcRect b="36435" l="0" r="0" t="33484"/>
          <a:stretch/>
        </p:blipFill>
        <p:spPr>
          <a:xfrm>
            <a:off x="278300" y="1201425"/>
            <a:ext cx="2491401" cy="1332889"/>
          </a:xfrm>
          <a:prstGeom prst="rect">
            <a:avLst/>
          </a:prstGeom>
          <a:noFill/>
          <a:ln>
            <a:noFill/>
          </a:ln>
        </p:spPr>
      </p:pic>
      <p:pic>
        <p:nvPicPr>
          <p:cNvPr id="100" name="Google Shape;100;p17"/>
          <p:cNvPicPr preferRelativeResize="0"/>
          <p:nvPr/>
        </p:nvPicPr>
        <p:blipFill rotWithShape="1">
          <a:blip r:embed="rId4">
            <a:alphaModFix/>
          </a:blip>
          <a:srcRect b="42008" l="15167" r="16047" t="0"/>
          <a:stretch/>
        </p:blipFill>
        <p:spPr>
          <a:xfrm>
            <a:off x="278300" y="3138522"/>
            <a:ext cx="2491400" cy="1400300"/>
          </a:xfrm>
          <a:prstGeom prst="rect">
            <a:avLst/>
          </a:prstGeom>
          <a:noFill/>
          <a:ln>
            <a:noFill/>
          </a:ln>
        </p:spPr>
      </p:pic>
      <p:pic>
        <p:nvPicPr>
          <p:cNvPr id="101" name="Google Shape;101;p17"/>
          <p:cNvPicPr preferRelativeResize="0"/>
          <p:nvPr/>
        </p:nvPicPr>
        <p:blipFill>
          <a:blip r:embed="rId5">
            <a:alphaModFix/>
          </a:blip>
          <a:stretch>
            <a:fillRect/>
          </a:stretch>
        </p:blipFill>
        <p:spPr>
          <a:xfrm>
            <a:off x="6802438" y="1201425"/>
            <a:ext cx="2116275" cy="3174424"/>
          </a:xfrm>
          <a:prstGeom prst="rect">
            <a:avLst/>
          </a:prstGeom>
          <a:noFill/>
          <a:ln>
            <a:noFill/>
          </a:ln>
        </p:spPr>
      </p:pic>
      <p:sp>
        <p:nvSpPr>
          <p:cNvPr id="102" name="Google Shape;102;p17"/>
          <p:cNvSpPr txBox="1"/>
          <p:nvPr/>
        </p:nvSpPr>
        <p:spPr>
          <a:xfrm>
            <a:off x="3212575" y="791538"/>
            <a:ext cx="3147000" cy="39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En </a:t>
            </a:r>
            <a:r>
              <a:rPr lang="fr"/>
              <a:t>s’appuyant sur le modèle des autres </a:t>
            </a:r>
            <a:r>
              <a:rPr lang="fr"/>
              <a:t>galvanomètres,</a:t>
            </a:r>
            <a:r>
              <a:rPr lang="fr"/>
              <a:t> on a compris qu’il pouvait </a:t>
            </a:r>
            <a:r>
              <a:rPr lang="fr"/>
              <a:t>manquer</a:t>
            </a:r>
            <a:r>
              <a:rPr lang="fr"/>
              <a:t> des pièces. Le miroir est </a:t>
            </a:r>
            <a:r>
              <a:rPr lang="fr"/>
              <a:t>censé</a:t>
            </a:r>
            <a:r>
              <a:rPr lang="fr"/>
              <a:t> envoyer un faisceau lumineux sur une échelle de mesure permettant la lecture de la valeur de l’intensité. C’est </a:t>
            </a:r>
            <a:r>
              <a:rPr lang="fr"/>
              <a:t>une des pièces </a:t>
            </a:r>
            <a:r>
              <a:rPr lang="fr"/>
              <a:t>essentielles qui manque à notre galvanomètre. L’autre pièce manquante est une coque qui </a:t>
            </a:r>
            <a:r>
              <a:rPr lang="fr"/>
              <a:t>recouvrirait </a:t>
            </a:r>
            <a:r>
              <a:rPr lang="fr"/>
              <a:t>le galvanomètre. Bon nombre d’autres modèles en possèdent une, en en </a:t>
            </a:r>
            <a:r>
              <a:rPr lang="fr"/>
              <a:t>déduit</a:t>
            </a:r>
            <a:r>
              <a:rPr lang="fr"/>
              <a:t> alors cette pièce </a:t>
            </a:r>
            <a:r>
              <a:rPr lang="fr"/>
              <a:t>fait</a:t>
            </a:r>
            <a:r>
              <a:rPr lang="fr"/>
              <a:t> potentiellement partie de notre galvanomètre. On ne sait pas exactement </a:t>
            </a:r>
            <a:r>
              <a:rPr lang="fr"/>
              <a:t>quelle</a:t>
            </a:r>
            <a:r>
              <a:rPr lang="fr"/>
              <a:t> fonction elle pourrait avoir, peut être à-t-elle été prévu pour protéger  l’instrument.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nvSpPr>
        <p:spPr>
          <a:xfrm flipH="1">
            <a:off x="212035" y="329387"/>
            <a:ext cx="9144000" cy="58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2600" u="sng"/>
              <a:t>Sources</a:t>
            </a:r>
            <a:endParaRPr b="1" sz="2600" u="sng"/>
          </a:p>
        </p:txBody>
      </p:sp>
      <p:sp>
        <p:nvSpPr>
          <p:cNvPr id="108" name="Google Shape;108;p18"/>
          <p:cNvSpPr txBox="1"/>
          <p:nvPr/>
        </p:nvSpPr>
        <p:spPr>
          <a:xfrm>
            <a:off x="212025" y="917973"/>
            <a:ext cx="9144000" cy="530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u="sng">
                <a:solidFill>
                  <a:schemeClr val="hlink"/>
                </a:solidFill>
                <a:hlinkClick r:id="rId3"/>
              </a:rPr>
              <a:t>https://fr.m.wikipedia.org/wiki/Galvanomètre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4"/>
              </a:rPr>
              <a:t>https://boowiki.info/art/mesure-des-grandeurs-electriques/galvanometre.html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5"/>
              </a:rPr>
              <a:t>https://www.techno-science.net/definition/3218.html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6"/>
              </a:rPr>
              <a:t>https://m.youtube.com/watch?time_continue=2&amp;v=YifuETG7Cuk&amp;embeds_euri=https%3A%2F%2Fwww.collecsciences.universite-paris-saclay.fr%2F&amp;source_ve_path=MzY4NDI&amp;feature=emb_logo</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7"/>
              </a:rPr>
              <a:t>https://webetab.ac-bordeaux.fr/Pedagogie/Physique/Physico/Electro/e03galva.htm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8"/>
              </a:rPr>
              <a:t>https://youtu.be/M3ItK272gE4</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9"/>
              </a:rPr>
              <a:t>https://inventaire-strasbourg.grandest.fr/gertrude-diffusion/illustration/ivr4220106705026nuca/52dcf1e6-d957-4683-8859-396a2fc2a33b</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10"/>
              </a:rPr>
              <a:t>https://photo3d.univ-lille.fr/360/picture.php?/258/categories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11"/>
              </a:rPr>
              <a:t>https://patrimoine.auvergnerhonealpes.fr/dossier/instrument-de-mesure-de-forces-electromotrices-galvanometre-aperiodique-deprez-d-arsonval/048a5d6d-cc6d-49a6-b37b-a6472b54521f</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fr" sz="1200" u="sng">
                <a:solidFill>
                  <a:schemeClr val="hlink"/>
                </a:solidFill>
                <a:hlinkClick r:id="rId12"/>
              </a:rPr>
              <a:t>http://collectionsphysique.univ-lyon1.fr/appareil/galvanometre/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